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viewProps.xml><?xml version="1.0" encoding="utf-8"?>
<p:viewP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>
  <p:slideViewPr>
    <p:cSldViewPr>
      <p:cViewPr>
        <p:scale>
          <a:sx d="1" n="1"/>
          <a:sy d="1" n="1"/>
        </p:scale>
        <p:origin x="1" y="1"/>
      </p:cViewPr>
      <p:guideLst>
        <p:guide orient="vert" pos="3840"/>
        <p:guide orient="horz" pos="2159"/>
      </p:guideLst>
    </p:cSldViewPr>
  </p:slideViewPr>
  <p:gridSpacing cx="180000" cy="180000"/>
</p:viewPr>
</file>

<file path=ppt/_rels/presentation.xml.rels><?xml version="1.0" encoding="UTF-8" standalone="no" ?>
<Relationships xmlns="http://schemas.openxmlformats.org/package/2006/relationships">
  <Relationship Id="rId27" Target="slides/slide25.xml" Type="http://schemas.openxmlformats.org/officeDocument/2006/relationships/slide"/>
  <Relationship Id="rId29" Target="tableStyles.xml" Type="http://schemas.openxmlformats.org/officeDocument/2006/relationships/tableStyles"/>
  <Relationship Id="rId10" Target="slides/slide8.xml" Type="http://schemas.openxmlformats.org/officeDocument/2006/relationships/slide"/>
  <Relationship Id="rId5" Target="slides/slide3.xml" Type="http://schemas.openxmlformats.org/officeDocument/2006/relationships/slide"/>
  <Relationship Id="rId7" Target="slides/slide5.xml" Type="http://schemas.openxmlformats.org/officeDocument/2006/relationships/slide"/>
  <Relationship Id="rId15" Target="slides/slide13.xml" Type="http://schemas.openxmlformats.org/officeDocument/2006/relationships/slide"/>
  <Relationship Id="rId28" Target="slides/slide26.xml" Type="http://schemas.openxmlformats.org/officeDocument/2006/relationships/slide"/>
  <Relationship Id="rId4" Target="slides/slide2.xml" Type="http://schemas.openxmlformats.org/officeDocument/2006/relationships/slide"/>
  <Relationship Id="rId6" Target="slides/slide4.xml" Type="http://schemas.openxmlformats.org/officeDocument/2006/relationships/slide"/>
  <Relationship Id="rId3" Target="slides/slide1.xml" Type="http://schemas.openxmlformats.org/officeDocument/2006/relationships/slide"/>
  <Relationship Id="rId19" Target="slides/slide17.xml" Type="http://schemas.openxmlformats.org/officeDocument/2006/relationships/slide"/>
  <Relationship Id="rId9" Target="slides/slide7.xml" Type="http://schemas.openxmlformats.org/officeDocument/2006/relationships/slide"/>
  <Relationship Id="rId1" Target="theme/theme1.xml" Type="http://schemas.openxmlformats.org/officeDocument/2006/relationships/theme"/>
  <Relationship Id="rId18" Target="slides/slide16.xml" Type="http://schemas.openxmlformats.org/officeDocument/2006/relationships/slide"/>
  <Relationship Id="rId22" Target="slides/slide20.xml" Type="http://schemas.openxmlformats.org/officeDocument/2006/relationships/slide"/>
  <Relationship Id="rId21" Target="slides/slide19.xml" Type="http://schemas.openxmlformats.org/officeDocument/2006/relationships/slide"/>
  <Relationship Id="rId20" Target="slides/slide18.xml" Type="http://schemas.openxmlformats.org/officeDocument/2006/relationships/slide"/>
  <Relationship Id="rId14" Target="slides/slide12.xml" Type="http://schemas.openxmlformats.org/officeDocument/2006/relationships/slide"/>
  <Relationship Id="rId13" Target="slides/slide11.xml" Type="http://schemas.openxmlformats.org/officeDocument/2006/relationships/slide"/>
  <Relationship Id="rId24" Target="slides/slide22.xml" Type="http://schemas.openxmlformats.org/officeDocument/2006/relationships/slide"/>
  <Relationship Id="rId11" Target="slides/slide9.xml" Type="http://schemas.openxmlformats.org/officeDocument/2006/relationships/slide"/>
  <Relationship Id="rId2" Target="slideMasters/slideMaster1.xml" Type="http://schemas.openxmlformats.org/officeDocument/2006/relationships/slideMaster"/>
  <Relationship Id="rId30" Target="viewProps.xml" Type="http://schemas.openxmlformats.org/officeDocument/2006/relationships/viewProps"/>
  <Relationship Id="rId26" Target="slides/slide24.xml" Type="http://schemas.openxmlformats.org/officeDocument/2006/relationships/slide"/>
  <Relationship Id="rId12" Target="slides/slide10.xml" Type="http://schemas.openxmlformats.org/officeDocument/2006/relationships/slide"/>
  <Relationship Id="rId25" Target="slides/slide23.xml" Type="http://schemas.openxmlformats.org/officeDocument/2006/relationships/slide"/>
  <Relationship Id="rId17" Target="slides/slide15.xml" Type="http://schemas.openxmlformats.org/officeDocument/2006/relationships/slide"/>
  <Relationship Id="rId23" Target="slides/slide21.xml" Type="http://schemas.openxmlformats.org/officeDocument/2006/relationships/slide"/>
  <Relationship Id="rId8" Target="slides/slide6.xml" Type="http://schemas.openxmlformats.org/officeDocument/2006/relationships/slide"/>
  <Relationship Id="rId16" Target="slides/slide14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media/3.jpeg" Type="http://schemas.openxmlformats.org/officeDocument/2006/relationships/image"/>
  <Relationship Id="rId2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3.xml.rels><?xml version="1.0" encoding="UTF-8" standalone="no" ?>
<Relationships xmlns="http://schemas.openxmlformats.org/package/2006/relationships">
  <Relationship Id="rId1" Target="../media/2.jpeg" Type="http://schemas.openxmlformats.org/officeDocument/2006/relationships/image"/>
  <Relationship Id="rId2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false" type="title">
  <p:cSld name="Title">
    <p:bg>
      <p:bgPr>
        <a:solidFill>
          <a:schemeClr val="bg1"/>
        </a:solidFill>
      </p:bgPr>
    </p:bg>
    <p:spTree>
      <p:nvGrpSpPr>
        <p:cNvPr hidden="false" id="79" name="GroupShape 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81" name="Picture 81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208933" cy="6858000"/>
          </a:xfrm>
          <a:prstGeom prst="rect">
            <a:avLst/>
          </a:prstGeom>
          <a:ln w="9525">
            <a:noFill/>
          </a:ln>
        </p:spPr>
      </p:pic>
      <p:sp>
        <p:nvSpPr>
          <p:cNvPr hidden="false" id="82" name="Shape 82"/>
          <p:cNvSpPr txBox="true"/>
          <p:nvPr isPhoto="false">
            <p:ph idx="0" type="title"/>
          </p:nvPr>
        </p:nvSpPr>
        <p:spPr>
          <a:xfrm flipH="false" flipV="false" rot="0">
            <a:off x="624417" y="1196975"/>
            <a:ext cx="10943167" cy="1082675"/>
          </a:xfrm>
          <a:prstGeom prst="rect">
            <a:avLst/>
          </a:prstGeom>
        </p:spPr>
        <p:txBody>
          <a:bodyPr/>
          <a:lstStyle>
            <a:defPPr/>
            <a:lvl1pPr algn="ctr" lvl="0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t>Click to edit Master title style</a:t>
            </a:r>
          </a:p>
        </p:txBody>
      </p:sp>
      <p:sp>
        <p:nvSpPr>
          <p:cNvPr hidden="false" id="83" name="Shape 83"/>
          <p:cNvSpPr txBox="true"/>
          <p:nvPr isPhoto="false">
            <p:ph idx="1" type="subTitle"/>
          </p:nvPr>
        </p:nvSpPr>
        <p:spPr>
          <a:xfrm flipH="false" flipV="false" rot="0">
            <a:off x="626533" y="2422525"/>
            <a:ext cx="10949517" cy="1752600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t>Click to edit Master subtitle style</a:t>
            </a:r>
          </a:p>
        </p:txBody>
      </p:sp>
      <p:sp>
        <p:nvSpPr>
          <p:cNvPr hidden="false" id="84" name="Shape 84"/>
          <p:cNvSpPr txBox="true"/>
          <p:nvPr isPhoto="false">
            <p:ph idx="10" type="dt"/>
          </p:nvPr>
        </p:nvSpPr>
        <p:spPr>
          <a:xfrm flipH="false" flipV="false" rot="0">
            <a:off x="609600" y="6245225"/>
            <a:ext cx="2844800" cy="476250"/>
          </a:xfrm>
          <a:prstGeom prst="rect">
            <a:avLst/>
          </a:prstGeom>
          <a:noFill/>
        </p:spPr>
        <p:txBody>
          <a:bodyPr anchor="t" bIns="45720" lIns="91440" rIns="91440" tIns="45720" vert="horz" wrap="square"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85" name="Shape 85"/>
          <p:cNvSpPr txBox="true"/>
          <p:nvPr isPhoto="false">
            <p:ph idx="11" type="ftr"/>
          </p:nvPr>
        </p:nvSpPr>
        <p:spPr>
          <a:xfrm flipH="false" flipV="false" rot="0">
            <a:off x="4165600" y="6245225"/>
            <a:ext cx="3860800" cy="476250"/>
          </a:xfrm>
          <a:prstGeom prst="rect">
            <a:avLst/>
          </a:prstGeom>
          <a:noFill/>
        </p:spPr>
        <p:txBody>
          <a:bodyPr anchor="t" bIns="45720" lIns="91440" rIns="91440" tIns="45720" vert="horz" wrap="square"/>
          <a:lstStyle>
            <a:defPPr/>
            <a:lvl1pPr lvl="0"/>
          </a:lstStyle>
          <a:p/>
        </p:txBody>
      </p:sp>
      <p:sp>
        <p:nvSpPr>
          <p:cNvPr hidden="false" id="86" name="Shape 86"/>
          <p:cNvSpPr txBox="true"/>
          <p:nvPr isPhoto="false">
            <p:ph idx="12" type="sldNum"/>
          </p:nvPr>
        </p:nvSpPr>
        <p:spPr>
          <a:xfrm flipH="false" flipV="false" rot="0">
            <a:off x="8737600" y="6245225"/>
            <a:ext cx="2844800" cy="476250"/>
          </a:xfrm>
          <a:prstGeom prst="rect">
            <a:avLst/>
          </a:prstGeom>
          <a:noFill/>
        </p:spPr>
        <p:txBody>
          <a:bodyPr anchor="t" bIns="45720" lIns="91440" rIns="91440" tIns="45720" vert="horz" wrap="square"/>
          <a:lstStyle>
            <a:defPPr/>
            <a:lvl1pPr lvl="0"/>
          </a:lstStyle>
          <a:p>
            <a:fld id="{08FFDDF2-BA93-4E03-9F11-1189C6EAFF1B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87" name="GroupShape 8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8" name="Shape 8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89" name="Shape 89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90" name="Shape 9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91" name="Shape 9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92" name="Shape 9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3C689DD2-FE6C-4A44-A803-4E60851FF51C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43" name="GroupShape 4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4" name="Shape 44"/>
          <p:cNvSpPr txBox="true"/>
          <p:nvPr isPhoto="false">
            <p:ph idx="0" type="title"/>
          </p:nvPr>
        </p:nvSpPr>
        <p:spPr>
          <a:xfrm flipH="false" flipV="false" rot="0">
            <a:off x="831851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hidden="false" id="45" name="Shape 45"/>
          <p:cNvSpPr txBox="true"/>
          <p:nvPr isPhoto="false">
            <p:ph idx="1" type="body"/>
          </p:nvPr>
        </p:nvSpPr>
        <p:spPr>
          <a:xfrm flipH="false" flipV="false" rot="0"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/>
            </a:lvl1pPr>
            <a:lvl2pPr indent="0" lvl="1" marL="457200">
              <a:buNone/>
              <a:defRPr sz="2000"/>
            </a:lvl2pPr>
            <a:lvl3pPr indent="0" lvl="2" marL="914400">
              <a:buNone/>
              <a:defRPr sz="1800"/>
            </a:lvl3pPr>
            <a:lvl4pPr indent="0" lvl="3" marL="1371600">
              <a:buNone/>
              <a:defRPr sz="1600"/>
            </a:lvl4pPr>
            <a:lvl5pPr indent="0" lvl="4" marL="1828800">
              <a:buNone/>
              <a:defRPr sz="1600"/>
            </a:lvl5pPr>
            <a:lvl6pPr indent="0" lvl="5" marL="2286000">
              <a:buNone/>
              <a:defRPr sz="1600"/>
            </a:lvl6pPr>
            <a:lvl7pPr indent="0" lvl="6" marL="2743200">
              <a:buNone/>
              <a:defRPr sz="1600"/>
            </a:lvl7pPr>
            <a:lvl8pPr indent="0" lvl="7" marL="3200400">
              <a:buNone/>
              <a:defRPr sz="1600"/>
            </a:lvl8pPr>
            <a:lvl9pPr indent="0" lvl="8" marL="3657600">
              <a:buNone/>
              <a:defRPr sz="16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46" name="Shape 4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47" name="Shape 4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8" name="Shape 4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1FD78EAE-1847-4ACC-8428-C3E466A440F8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38" name="GroupShape 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9" name="Shape 3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40" name="Shape 4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41" name="Shape 4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2" name="Shape 4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FFD7A7B7-4B58-4842-B07E-43F3052853AF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9" name="GroupShape 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" name="Shape 1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11" name="Shape 11"/>
          <p:cNvSpPr txBox="true"/>
          <p:nvPr isPhoto="false">
            <p:ph idx="1" type="body"/>
          </p:nvPr>
        </p:nvSpPr>
        <p:spPr>
          <a:xfrm flipH="false" flipV="false" rot="0">
            <a:off x="609600" y="1174750"/>
            <a:ext cx="5384800" cy="495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12" name="Shape 12"/>
          <p:cNvSpPr txBox="true"/>
          <p:nvPr isPhoto="false">
            <p:ph idx="2" type="body"/>
          </p:nvPr>
        </p:nvSpPr>
        <p:spPr>
          <a:xfrm flipH="false" flipV="false" rot="0">
            <a:off x="6197600" y="1174750"/>
            <a:ext cx="5384800" cy="495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13" name="Shape 1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14" name="Shape 1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5" name="Shape 1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3B7B7ED-DD95-4135-8ED0-1034F7F033FE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68" name="GroupShape 6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9" name="Shape 6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70" name="Shape 7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1" name="Shape 7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3A0ABE18-CE52-4BE2-9585-971E1BF934B0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16" name="GroupShape 1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" name="Shape 17"/>
          <p:cNvSpPr txBox="true"/>
          <p:nvPr isPhoto="false">
            <p:ph idx="0" type="title"/>
          </p:nvPr>
        </p:nvSpPr>
        <p:spPr>
          <a:xfrm flipH="false" flipV="false" rot="0">
            <a:off x="840317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18" name="Shape 18"/>
          <p:cNvSpPr txBox="true"/>
          <p:nvPr isPhoto="false">
            <p:ph idx="1" type="body"/>
          </p:nvPr>
        </p:nvSpPr>
        <p:spPr>
          <a:xfrm flipH="false" flipV="false" rot="0">
            <a:off x="840317" y="1681163"/>
            <a:ext cx="5158316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19" name="Shape 19"/>
          <p:cNvSpPr txBox="true"/>
          <p:nvPr isPhoto="false">
            <p:ph idx="2" type="body"/>
          </p:nvPr>
        </p:nvSpPr>
        <p:spPr>
          <a:xfrm flipH="false" flipV="false" rot="0">
            <a:off x="840317" y="2505075"/>
            <a:ext cx="5158316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20" name="Shape 20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71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21" name="Shape 21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71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22" name="Shape 2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23" name="Shape 2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4" name="Shape 2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6580546F-4A93-42CD-B05F-3F21CABF3F6D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72" name="GroupShape 7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3" name="Shape 73"/>
          <p:cNvSpPr txBox="true"/>
          <p:nvPr isPhoto="false">
            <p:ph idx="0" type="title"/>
          </p:nvPr>
        </p:nvSpPr>
        <p:spPr>
          <a:xfrm flipH="false" flipV="false" rot="0">
            <a:off x="840317" y="457200"/>
            <a:ext cx="393276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hidden="false" id="74" name="Shape 74"/>
          <p:cNvSpPr txBox="true"/>
          <p:nvPr isPhoto="false">
            <p:ph idx="1" type="body"/>
          </p:nvPr>
        </p:nvSpPr>
        <p:spPr>
          <a:xfrm flipH="false" flipV="false" rot="0">
            <a:off x="5183717" y="987425"/>
            <a:ext cx="6172200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75" name="Shape 75"/>
          <p:cNvSpPr txBox="true"/>
          <p:nvPr isPhoto="false">
            <p:ph idx="2" type="body"/>
          </p:nvPr>
        </p:nvSpPr>
        <p:spPr>
          <a:xfrm flipH="false" flipV="false" rot="0">
            <a:off x="840317" y="2057400"/>
            <a:ext cx="393276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76" name="Shape 7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lvl="0" marL="0" marR="0">
              <a:lnSpc>
                <a:spcPct val="100000"/>
              </a:lnSpc>
            </a:pPr>
            <a:endParaRPr b="false" baseline="0" cap="none" i="false" spc="0" strike="noStrike" sz="140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77" name="Shape 7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 indent="0" lvl="0" marL="0" marR="0">
              <a:lnSpc>
                <a:spcPct val="100000"/>
              </a:lnSpc>
            </a:pPr>
            <a:endParaRPr b="false" baseline="0" cap="none" i="false" spc="0" strike="noStrike" sz="140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78" name="Shape 7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r" indent="0" lvl="0" marL="0" marR="0">
              <a:lnSpc>
                <a:spcPct val="100000"/>
              </a:lnSpc>
            </a:pPr>
            <a:fld id="{5BAE8DAF-4A35-40BC-B70E-4D5B20105D78}" type="slidenum">
              <a:rPr b="false" baseline="0" cap="none" i="false" spc="0" strike="noStrike" sz="140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b="false" baseline="0" cap="none" i="false" spc="0" strike="noStrike" sz="140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25" name="GroupShape 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6" name="Shape 26"/>
          <p:cNvSpPr txBox="true"/>
          <p:nvPr isPhoto="false">
            <p:ph idx="0" type="title"/>
          </p:nvPr>
        </p:nvSpPr>
        <p:spPr>
          <a:xfrm flipH="false" flipV="false" rot="0">
            <a:off x="840317" y="457200"/>
            <a:ext cx="393276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hidden="false" id="27" name="Shape 27"/>
          <p:cNvSpPr txBox="true"/>
          <p:nvPr isPhoto="false">
            <p:ph idx="1" type="body"/>
          </p:nvPr>
        </p:nvSpPr>
        <p:spPr>
          <a:xfrm flipH="false" flipV="false" rot="0">
            <a:off x="5183717" y="987425"/>
            <a:ext cx="6172200" cy="4873625"/>
          </a:xfrm>
          <a:prstGeom prst="rect">
            <a:avLst/>
          </a:prstGeom>
        </p:spPr>
        <p:txBody>
          <a:bodyPr anchor="t" bIns="45720" lIns="91440" rIns="91440" tIns="45720" vert="horz" wrap="square"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>
            <a:pPr algn="l" indent="0" lvl="0" marL="0" marR="0">
              <a:lnSpc>
                <a:spcPct val="100000"/>
              </a:lnSpc>
            </a:pPr>
            <a:endParaRPr b="false" baseline="0" cap="none" i="false" spc="0" strike="noStrike" sz="3200" u="none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" name="Shape 28"/>
          <p:cNvSpPr txBox="true"/>
          <p:nvPr isPhoto="false">
            <p:ph idx="2" type="body"/>
          </p:nvPr>
        </p:nvSpPr>
        <p:spPr>
          <a:xfrm flipH="false" flipV="false" rot="0">
            <a:off x="840317" y="2057400"/>
            <a:ext cx="393276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hidden="false" id="29" name="Shape 2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30" name="Shape 3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1" name="Shape 3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3284B876-BAF2-47C6-8F13-66E23F4F79AB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32" name="GroupShape 3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3" name="Shape 3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34" name="Shape 34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35" name="Shape 3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lvl="0" marL="0" marR="0">
              <a:lnSpc>
                <a:spcPct val="100000"/>
              </a:lnSpc>
            </a:pPr>
            <a:endParaRPr b="false" baseline="0" cap="none" i="false" spc="0" strike="noStrike" sz="140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36" name="Shape 3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 indent="0" lvl="0" marL="0" marR="0">
              <a:lnSpc>
                <a:spcPct val="100000"/>
              </a:lnSpc>
            </a:pPr>
            <a:endParaRPr b="false" baseline="0" cap="none" i="false" spc="0" strike="noStrike" sz="140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37" name="Shape 3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r" indent="0" lvl="0" marL="0" marR="0">
              <a:lnSpc>
                <a:spcPct val="100000"/>
              </a:lnSpc>
            </a:pPr>
            <a:fld id="{5A9008B1-3110-4112-8D16-47CCC6D7F2E0}" type="slidenum">
              <a:rPr b="false" baseline="0" cap="none" i="false" spc="0" strike="noStrike" sz="140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b="false" baseline="0" cap="none" i="false" spc="0" strike="noStrike" sz="140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55" name="GroupShape 5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6" name="Shape 56"/>
          <p:cNvSpPr txBox="true"/>
          <p:nvPr isPhoto="false">
            <p:ph idx="0" type="title"/>
          </p:nvPr>
        </p:nvSpPr>
        <p:spPr>
          <a:xfrm flipH="false" flipV="false" rot="0">
            <a:off x="8839200" y="190500"/>
            <a:ext cx="2743200" cy="5937250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Click to edit Master title style</a:t>
            </a:r>
          </a:p>
        </p:txBody>
      </p:sp>
      <p:sp>
        <p:nvSpPr>
          <p:cNvPr hidden="false" id="57" name="Shape 57"/>
          <p:cNvSpPr txBox="true"/>
          <p:nvPr isPhoto="false">
            <p:ph idx="1" type="body"/>
          </p:nvPr>
        </p:nvSpPr>
        <p:spPr>
          <a:xfrm flipH="false" flipV="false" rot="0">
            <a:off x="609600" y="190500"/>
            <a:ext cx="8026400" cy="5937250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58" name="Shape 5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59" name="Shape 5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0" name="Shape 6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75AC14DD-7DF3-4DC5-9574-4C359C292F1D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Заголовок и текст">
    <p:spTree>
      <p:nvGrpSpPr>
        <p:cNvPr hidden="false" id="49" name="GroupShape 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0" name="Shape 5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1" name="Shape 5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2" name="Shape 5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53" name="Shape 5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4" name="Shape 5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8C9E835-0269-462E-8C3B-CE7A97EB2B01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Пользовательский макет">
    <p:spTree>
      <p:nvGrpSpPr>
        <p:cNvPr hidden="false" id="61" name="GroupShape 6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2" name="Shape 62"/>
          <p:cNvSpPr txBox="true"/>
          <p:nvPr isPhoto="false">
            <p:ph idx="0" type="title"/>
          </p:nvPr>
        </p:nvSpPr>
        <p:spPr>
          <a:xfrm flipH="false" flipV="false" rot="0">
            <a:off x="758890" y="246484"/>
            <a:ext cx="10972800" cy="582613"/>
          </a:xfrm>
          <a:prstGeom prst="rect">
            <a:avLst/>
          </a:prstGeom>
        </p:spPr>
        <p:txBody>
          <a:bodyPr/>
          <a:lstStyle>
            <a:defPPr/>
            <a:lvl1pPr lvl="0">
              <a:defRPr baseline="0"/>
            </a:lvl1pPr>
          </a:lstStyle>
          <a:p>
            <a:r>
              <a:t>Потешки</a:t>
            </a:r>
            <a:r>
              <a:t> в режимных моментах</a:t>
            </a:r>
          </a:p>
        </p:txBody>
      </p:sp>
      <p:sp>
        <p:nvSpPr>
          <p:cNvPr hidden="false" id="63" name="Shape 6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12/24/2025</a:t>
            </a:r>
          </a:p>
        </p:txBody>
      </p:sp>
      <p:sp>
        <p:nvSpPr>
          <p:cNvPr hidden="false" id="64" name="Shape 6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5" name="Shape 6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770E8002-99BA-4E58-9E5B-0991A6AD38B6}" type="slidenum">
              <a:t>&lt;#&gt;</a:t>
            </a:fld>
          </a:p>
        </p:txBody>
      </p:sp>
      <p:pic>
        <p:nvPicPr>
          <p:cNvPr hidden="false" id="67" name="Picture 6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2900327" y="1133921"/>
            <a:ext cx="5273289" cy="4791015"/>
          </a:xfrm>
          <a:prstGeom prst="rect">
            <a:avLst/>
          </a:prstGeom>
        </p:spPr>
      </p:pic>
    </p:spTree>
  </p:cSld>
</p:sldLayout>
</file>

<file path=ppt/slideMasters/_rels/slideMaster1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11" Target="../slideLayouts/slideLayout10.xml" Type="http://schemas.openxmlformats.org/officeDocument/2006/relationships/slideLayout"/>
  <Relationship Id="rId8" Target="../slideLayouts/slideLayout7.xml" Type="http://schemas.openxmlformats.org/officeDocument/2006/relationships/slideLayout"/>
  <Relationship Id="rId5" Target="../slideLayouts/slideLayout4.xml" Type="http://schemas.openxmlformats.org/officeDocument/2006/relationships/slideLayout"/>
  <Relationship Id="rId12" Target="../slideLayouts/slideLayout11.xml" Type="http://schemas.openxmlformats.org/officeDocument/2006/relationships/slideLayout"/>
  <Relationship Id="rId4" Target="../slideLayouts/slideLayout3.xml" Type="http://schemas.openxmlformats.org/officeDocument/2006/relationships/slideLayout"/>
  <Relationship Id="rId10" Target="../slideLayouts/slideLayout9.xml" Type="http://schemas.openxmlformats.org/officeDocument/2006/relationships/slideLayout"/>
  <Relationship Id="rId6" Target="../slideLayouts/slideLayout5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  <Relationship Id="rId14" Target="../slideLayouts/slideLayout13.xml" Type="http://schemas.openxmlformats.org/officeDocument/2006/relationships/slideLayout"/>
  <Relationship Id="rId15" Target="../media/1.jpeg" Type="http://schemas.openxmlformats.org/officeDocument/2006/relationships/image"/>
  <Relationship Id="rId9" Target="../slideLayouts/slideLayout8.xml" Type="http://schemas.openxmlformats.org/officeDocument/2006/relationships/slideLayout"/>
  <Relationship Id="rId7" Target="../slideLayouts/slideLayout6.xml" Type="http://schemas.openxmlformats.org/officeDocument/2006/relationships/slideLayout"/>
  <Relationship Id="rId13" Target="../slideLayouts/slideLayout12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solidFill>
          <a:schemeClr val="bg1"/>
        </a:solid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3" name="Picture 3"/>
          <p:cNvPicPr preferRelativeResize="true"/>
          <p:nvPr isPhoto="false"/>
        </p:nvPicPr>
        <p:blipFill>
          <a:blip r:embed="rId15"/>
          <a:stretch/>
        </p:blipFill>
        <p:spPr>
          <a:xfrm flipH="false" flipV="false" rot="0">
            <a:off x="0" y="0"/>
            <a:ext cx="12208933" cy="6858000"/>
          </a:xfrm>
          <a:prstGeom prst="rect">
            <a:avLst/>
          </a:prstGeom>
          <a:ln w="9525">
            <a:noFill/>
          </a:ln>
        </p:spPr>
      </p:pic>
      <p:sp>
        <p:nvSpPr>
          <p:cNvPr hidden="false" id="4" name="Shape 4"/>
          <p:cNvSpPr txBox="true"/>
          <p:nvPr isPhoto="false">
            <p:ph idx="0" type="title"/>
          </p:nvPr>
        </p:nvSpPr>
        <p:spPr>
          <a:xfrm flipH="false" flipV="false" rot="0"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bIns="45720" lIns="91440" rIns="91440" tIns="45720"/>
          <a:p>
            <a:pPr lvl="0"/>
            <a:r>
              <a:t>Click to edit Master title style</a:t>
            </a:r>
          </a:p>
        </p:txBody>
      </p:sp>
      <p:sp>
        <p:nvSpPr>
          <p:cNvPr hidden="false" id="5" name="Shape 5"/>
          <p:cNvSpPr txBox="true"/>
          <p:nvPr isPhoto="false">
            <p:ph idx="1" type="body"/>
          </p:nvPr>
        </p:nvSpPr>
        <p:spPr>
          <a:xfrm flipH="false" flipV="false" rot="0"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 bIns="45720" lIns="91440" rIns="91440" tIns="45720"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hidden="false" id="6" name="Shape 6"/>
          <p:cNvSpPr txBox="true"/>
          <p:nvPr isPhoto="false">
            <p:ph idx="2" type="dt"/>
          </p:nvPr>
        </p:nvSpPr>
        <p:spPr>
          <a:xfrm flipH="false" flipV="false" rot="0"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tIns="45720" vert="horz" wrap="square"/>
          <a:lstStyle>
            <a:defPPr/>
            <a:lvl1pPr algn="l" indent="0" lvl="0" marL="0"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12/24/2025</a:t>
            </a:r>
          </a:p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tIns="45720" vert="horz" wrap="square"/>
          <a:lstStyle>
            <a:defPPr/>
            <a:lvl1pPr algn="ctr" indent="0" lvl="0" marL="0"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4" type="sldNum"/>
          </p:nvPr>
        </p:nvSpPr>
        <p:spPr>
          <a:xfrm flipH="false" flipV="false" rot="0"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tIns="45720" vert="horz" wrap="square"/>
          <a:lstStyle>
            <a:defPPr/>
            <a:lvl1pPr algn="r" indent="0" lvl="0" marL="0"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B7F2530-62BC-40D4-B2D2-20B8180C5434}" type="slidenum">
              <a:t>&lt;#&gt;</a:t>
            </a:fld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xStyles>
    <p:titleStyle>
      <a:defPPr/>
      <a:lvl1pPr algn="l" lvl="0"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lvl="1">
        <a:defRPr sz="3600">
          <a:solidFill>
            <a:schemeClr val="tx1"/>
          </a:solidFill>
          <a:latin typeface="Arial"/>
          <a:ea typeface="Arial"/>
          <a:cs typeface="Arial"/>
        </a:defRPr>
      </a:lvl2pPr>
      <a:lvl3pPr algn="l" lvl="2">
        <a:defRPr sz="3600">
          <a:solidFill>
            <a:schemeClr val="tx1"/>
          </a:solidFill>
          <a:latin typeface="Arial"/>
          <a:ea typeface="Arial"/>
          <a:cs typeface="Arial"/>
        </a:defRPr>
      </a:lvl3pPr>
      <a:lvl4pPr algn="l" lvl="3">
        <a:defRPr sz="3600">
          <a:solidFill>
            <a:schemeClr val="tx1"/>
          </a:solidFill>
          <a:latin typeface="Arial"/>
          <a:ea typeface="Arial"/>
          <a:cs typeface="Arial"/>
        </a:defRPr>
      </a:lvl4pPr>
      <a:lvl5pPr algn="l" lvl="4">
        <a:defRPr sz="3600">
          <a:solidFill>
            <a:schemeClr val="tx1"/>
          </a:solidFill>
          <a:latin typeface="Arial"/>
          <a:ea typeface="Arial"/>
          <a:cs typeface="Arial"/>
        </a:defRPr>
      </a:lvl5pPr>
      <a:lvl6pPr algn="l" indent="0" lvl="5" marL="457200">
        <a:defRPr sz="3600">
          <a:solidFill>
            <a:schemeClr val="tx1"/>
          </a:solidFill>
          <a:latin typeface="Arial"/>
          <a:ea typeface="Arial"/>
          <a:cs typeface="Arial"/>
        </a:defRPr>
      </a:lvl6pPr>
      <a:lvl7pPr algn="l" indent="0" lvl="6" marL="914400">
        <a:defRPr sz="3600">
          <a:solidFill>
            <a:schemeClr val="tx1"/>
          </a:solidFill>
          <a:latin typeface="Arial"/>
          <a:ea typeface="Arial"/>
          <a:cs typeface="Arial"/>
        </a:defRPr>
      </a:lvl7pPr>
      <a:lvl8pPr algn="l" indent="0" lvl="7" marL="1371600">
        <a:defRPr sz="3600">
          <a:solidFill>
            <a:schemeClr val="tx1"/>
          </a:solidFill>
          <a:latin typeface="Arial"/>
          <a:ea typeface="Arial"/>
          <a:cs typeface="Arial"/>
        </a:defRPr>
      </a:lvl8pPr>
      <a:lvl9pPr algn="l" indent="0" lvl="8" marL="1828800">
        <a:defRPr sz="3600">
          <a:solidFill>
            <a:schemeClr val="tx1"/>
          </a:solidFill>
          <a:latin typeface="Arial"/>
          <a:ea typeface="Arial"/>
          <a:cs typeface="Arial"/>
        </a:defRPr>
      </a:lvl9pPr>
    </p:titleStyle>
    <p:bodyStyle>
      <a:defPPr/>
      <a:lvl1pPr algn="l" indent="-342900" lvl="0" marL="342900"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algn="l" indent="-285750" lvl="1" marL="742950"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latin typeface="+mn-lt"/>
          <a:ea typeface="+mn-ea"/>
          <a:cs typeface="+mn-cs"/>
        </a:defRPr>
      </a:lvl1pPr>
      <a:lvl2pPr algn="l" indent="0" lvl="1" marL="457200">
        <a:defRPr sz="1800">
          <a:latin typeface="+mn-lt"/>
          <a:ea typeface="+mn-ea"/>
          <a:cs typeface="+mn-cs"/>
        </a:defRPr>
      </a:lvl2pPr>
      <a:lvl3pPr algn="l" indent="0" lvl="2" marL="914400">
        <a:defRPr sz="1800">
          <a:latin typeface="+mn-lt"/>
          <a:ea typeface="+mn-ea"/>
          <a:cs typeface="+mn-cs"/>
        </a:defRPr>
      </a:lvl3pPr>
      <a:lvl4pPr algn="l" indent="0" lvl="3" marL="1371600">
        <a:defRPr sz="1800">
          <a:latin typeface="+mn-lt"/>
          <a:ea typeface="+mn-ea"/>
          <a:cs typeface="+mn-cs"/>
        </a:defRPr>
      </a:lvl4pPr>
      <a:lvl5pPr algn="l" indent="0" lvl="4" marL="1828800">
        <a:defRPr sz="1800">
          <a:latin typeface="+mn-lt"/>
          <a:ea typeface="+mn-ea"/>
          <a:cs typeface="+mn-cs"/>
        </a:defRPr>
      </a:lvl5pPr>
      <a:lvl6pPr algn="l" indent="0" lvl="5" marL="2286000">
        <a:defRPr sz="1800">
          <a:latin typeface="+mn-lt"/>
          <a:ea typeface="+mn-ea"/>
          <a:cs typeface="+mn-cs"/>
        </a:defRPr>
      </a:lvl6pPr>
      <a:lvl7pPr algn="l" indent="0" lvl="6" marL="2743200">
        <a:defRPr sz="1800">
          <a:latin typeface="+mn-lt"/>
          <a:ea typeface="+mn-ea"/>
          <a:cs typeface="+mn-cs"/>
        </a:defRPr>
      </a:lvl7pPr>
      <a:lvl8pPr algn="l" indent="0" lvl="7" marL="3200400">
        <a:defRPr sz="1800">
          <a:latin typeface="+mn-lt"/>
          <a:ea typeface="+mn-ea"/>
          <a:cs typeface="+mn-cs"/>
        </a:defRPr>
      </a:lvl8pPr>
      <a:lvl9pPr algn="l" indent="0" lvl="8" marL="3657600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slideLayouts/slideLayout1.xml" Type="http://schemas.openxmlformats.org/officeDocument/2006/relationships/slideLayout"/>
</Relationships>

</file>

<file path=ppt/slides/_rels/slide2.xml.rels><?xml version="1.0" encoding="UTF-8" standalone="no" ?>
<Relationships xmlns="http://schemas.openxmlformats.org/package/2006/relationships">
  <Relationship Id="rId1" Target="../media/4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media/5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media/6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media/7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7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8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9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0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2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3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4.xml.rels><?xml version="1.0" encoding="UTF-8" standalone="no" ?>
<Relationships xmlns="http://schemas.openxmlformats.org/package/2006/relationships">
  <Relationship Id="rId1" Target="../media/8.jpe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15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6.xml.rels><?xml version="1.0" encoding="UTF-8" standalone="no" ?>
<Relationships xmlns="http://schemas.openxmlformats.org/package/2006/relationships">
  <Relationship Id="rId4" Target="../media/12.jpeg" Type="http://schemas.openxmlformats.org/officeDocument/2006/relationships/image"/>
  <Relationship Id="rId1" Target="../media/9.jpeg" Type="http://schemas.openxmlformats.org/officeDocument/2006/relationships/image"/>
  <Relationship Id="rId5" Target="../media/13.jpeg" Type="http://schemas.openxmlformats.org/officeDocument/2006/relationships/image"/>
  <Relationship Id="rId3" Target="../media/11.jpeg" Type="http://schemas.openxmlformats.org/officeDocument/2006/relationships/image"/>
  <Relationship Id="rId2" Target="../media/10.jpeg" Type="http://schemas.openxmlformats.org/officeDocument/2006/relationships/image"/>
  <Relationship Id="rId6" Target="../slideLayouts/slideLayout2.xml" Type="http://schemas.openxmlformats.org/officeDocument/2006/relationships/slideLayout"/>
</Relationships>

</file>

<file path=ppt/slides/_rels/slide17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8.xml.rels><?xml version="1.0" encoding="UTF-8" standalone="no" ?>
<Relationships xmlns="http://schemas.openxmlformats.org/package/2006/relationships">
  <Relationship Id="rId1" Target="../media/14.jpeg" Type="http://schemas.openxmlformats.org/officeDocument/2006/relationships/image"/>
  <Relationship Id="rId2" Target="../slideLayouts/slideLayout12.xml" Type="http://schemas.openxmlformats.org/officeDocument/2006/relationships/slideLayout"/>
</Relationships>

</file>

<file path=ppt/slides/_rels/slide19.xml.rels><?xml version="1.0" encoding="UTF-8" standalone="no" ?>
<Relationships xmlns="http://schemas.openxmlformats.org/package/2006/relationships">
  <Relationship Id="rId1" Target="../media/15.jpeg" Type="http://schemas.openxmlformats.org/officeDocument/2006/relationships/image"/>
  <Relationship Id="rId2" Target="../slideLayouts/slideLayout12.xml" Type="http://schemas.openxmlformats.org/officeDocument/2006/relationships/slideLayout"/>
</Relationships>

</file>

<file path=ppt/slides/_rels/slide20.xml.rels><?xml version="1.0" encoding="UTF-8" standalone="no" ?>
<Relationships xmlns="http://schemas.openxmlformats.org/package/2006/relationships">
  <Relationship Id="rId1" Target="../media/16.jpeg" Type="http://schemas.openxmlformats.org/officeDocument/2006/relationships/image"/>
  <Relationship Id="rId2" Target="../slideLayouts/slideLayout12.xml" Type="http://schemas.openxmlformats.org/officeDocument/2006/relationships/slideLayout"/>
</Relationships>

</file>

<file path=ppt/slides/_rels/slide21.xml.rels><?xml version="1.0" encoding="UTF-8" standalone="no" ?>
<Relationships xmlns="http://schemas.openxmlformats.org/package/2006/relationships">
  <Relationship Id="rId1" Target="../media/17.jpeg" Type="http://schemas.openxmlformats.org/officeDocument/2006/relationships/image"/>
  <Relationship Id="rId2" Target="../slideLayouts/slideLayout12.xml" Type="http://schemas.openxmlformats.org/officeDocument/2006/relationships/slideLayout"/>
</Relationships>

</file>

<file path=ppt/slides/_rels/slide22.xml.rels><?xml version="1.0" encoding="UTF-8" standalone="no" ?>
<Relationships xmlns="http://schemas.openxmlformats.org/package/2006/relationships">
  <Relationship Id="rId1" Target="../slideLayouts/slideLayout12.xml" Type="http://schemas.openxmlformats.org/officeDocument/2006/relationships/slideLayout"/>
</Relationships>

</file>

<file path=ppt/slides/_rels/slide23.xml.rels><?xml version="1.0" encoding="UTF-8" standalone="no" ?>
<Relationships xmlns="http://schemas.openxmlformats.org/package/2006/relationships">
  <Relationship Id="rId1" Target="../slideLayouts/slideLayout12.xml" Type="http://schemas.openxmlformats.org/officeDocument/2006/relationships/slideLayout"/>
</Relationships>

</file>

<file path=ppt/slides/_rels/slide24.xml.rels><?xml version="1.0" encoding="UTF-8" standalone="no" ?>
<Relationships xmlns="http://schemas.openxmlformats.org/package/2006/relationships">
  <Relationship Id="rId1" Target="../slideLayouts/slideLayout12.xml" Type="http://schemas.openxmlformats.org/officeDocument/2006/relationships/slideLayout"/>
</Relationships>

</file>

<file path=ppt/slides/_rels/slide25.xml.rels><?xml version="1.0" encoding="UTF-8" standalone="no" ?>
<Relationships xmlns="http://schemas.openxmlformats.org/package/2006/relationships">
  <Relationship Id="rId1" Target="../media/2.jpeg" Type="http://schemas.openxmlformats.org/officeDocument/2006/relationships/image"/>
  <Relationship Id="rId2" Target="../slideLayouts/slideLayout12.xml" Type="http://schemas.openxmlformats.org/officeDocument/2006/relationships/slideLayout"/>
</Relationships>

</file>

<file path=ppt/slides/_rels/slide26.xml.rels><?xml version="1.0" encoding="UTF-8" standalone="no" ?>
<Relationships xmlns="http://schemas.openxmlformats.org/package/2006/relationships">
  <Relationship Id="rId1" Target="../slideLayouts/slideLayout12.xml" Type="http://schemas.openxmlformats.org/officeDocument/2006/relationships/slideLayout"/>
</Relationships>

</file>

<file path=ppt/slides/slide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3" name="GroupShape 9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4" name="Shape 94"/>
          <p:cNvSpPr txBox="true"/>
          <p:nvPr isPhoto="false">
            <p:ph idx="0" type="title"/>
          </p:nvPr>
        </p:nvSpPr>
        <p:spPr>
          <a:xfrm flipH="false" flipV="false" rot="0">
            <a:off x="1524000" y="1322705"/>
            <a:ext cx="9144000" cy="3935095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pPr algn="ctr">
              <a:buNone/>
            </a:pPr>
            <a:r>
              <a:t>         Составила воспитатель Белякова М.А. </a:t>
            </a:r>
          </a:p>
        </p:txBody>
      </p:sp>
      <p:sp>
        <p:nvSpPr>
          <p:cNvPr hidden="false" id="95" name="Shape 95"/>
          <p:cNvSpPr txBox="true"/>
          <p:nvPr isPhoto="false">
            <p:ph idx="1" type="subTitle"/>
          </p:nvPr>
        </p:nvSpPr>
        <p:spPr>
          <a:xfrm flipH="false" flipV="false" rot="0">
            <a:off x="874321" y="1572952"/>
            <a:ext cx="10949518" cy="3644462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ctr" indent="0" marL="0">
              <a:buNone/>
            </a:pPr>
            <a:r>
              <a:rPr sz="4000"/>
              <a:t>Важность формирования социально-бытовых навыков у детей раннего возраста</a:t>
            </a:r>
            <a:endParaRPr sz="4000"/>
          </a:p>
        </p:txBody>
      </p:sp>
    </p:spTree>
  </p:cSld>
</p:sld>
</file>

<file path=ppt/slides/slide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6" name="GroupShape 9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7" name="Shape 9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true"/>
              <a:t>Что</a:t>
            </a:r>
            <a:r>
              <a:rPr b="true"/>
              <a:t> </a:t>
            </a:r>
            <a:r>
              <a:rPr b="true"/>
              <a:t>такое</a:t>
            </a:r>
            <a:r>
              <a:rPr b="true"/>
              <a:t> </a:t>
            </a:r>
            <a:r>
              <a:rPr b="true"/>
              <a:t>социально</a:t>
            </a:r>
            <a:r>
              <a:rPr b="true"/>
              <a:t>-</a:t>
            </a:r>
            <a:r>
              <a:rPr b="true"/>
              <a:t>бытовые</a:t>
            </a:r>
            <a:r>
              <a:rPr b="true"/>
              <a:t> </a:t>
            </a:r>
            <a:r>
              <a:rPr b="true"/>
              <a:t>навыки</a:t>
            </a:r>
            <a:r>
              <a:rPr b="true"/>
              <a:t>? </a:t>
            </a:r>
            <a:endParaRPr b="true"/>
          </a:p>
        </p:txBody>
      </p:sp>
      <p:sp>
        <p:nvSpPr>
          <p:cNvPr hidden="false" id="98" name="Shape 98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Char char="•"/>
            </a:pPr>
            <a:r>
              <a:t>Социально</a:t>
            </a:r>
            <a:r>
              <a:t>-</a:t>
            </a:r>
            <a:r>
              <a:t>бытовые</a:t>
            </a:r>
            <a:r>
              <a:t> </a:t>
            </a:r>
            <a:r>
              <a:t>навыки</a:t>
            </a:r>
            <a:r>
              <a:t> — </a:t>
            </a:r>
            <a:r>
              <a:t>это</a:t>
            </a:r>
            <a:r>
              <a:t> </a:t>
            </a:r>
            <a:r>
              <a:t>важные</a:t>
            </a:r>
            <a:r>
              <a:t> </a:t>
            </a:r>
            <a:r>
              <a:t>умения</a:t>
            </a:r>
            <a:r>
              <a:t>, </a:t>
            </a:r>
            <a:r>
              <a:t>которые</a:t>
            </a:r>
            <a:r>
              <a:t> </a:t>
            </a:r>
            <a:r>
              <a:t>помогают</a:t>
            </a:r>
            <a:r>
              <a:t> </a:t>
            </a:r>
            <a:r>
              <a:t>детям</a:t>
            </a:r>
            <a:r>
              <a:t> </a:t>
            </a:r>
            <a:r>
              <a:t>адаптироваться</a:t>
            </a:r>
            <a:r>
              <a:t> </a:t>
            </a:r>
            <a:r>
              <a:t>к</a:t>
            </a:r>
            <a:r>
              <a:t> </a:t>
            </a:r>
            <a:r>
              <a:t>повседневной</a:t>
            </a:r>
            <a:r>
              <a:t> </a:t>
            </a:r>
            <a:r>
              <a:t>жизни</a:t>
            </a:r>
            <a:r>
              <a:t>, </a:t>
            </a:r>
            <a:r>
              <a:t>взаимодействовать</a:t>
            </a:r>
            <a:r>
              <a:t> </a:t>
            </a:r>
            <a:r>
              <a:t>с</a:t>
            </a:r>
            <a:r>
              <a:t> </a:t>
            </a:r>
            <a:r>
              <a:t>окружающими</a:t>
            </a:r>
            <a:r>
              <a:t> </a:t>
            </a:r>
            <a:r>
              <a:t>и</a:t>
            </a:r>
            <a:r>
              <a:t> </a:t>
            </a:r>
            <a:r>
              <a:t>становиться</a:t>
            </a:r>
            <a:r>
              <a:t> </a:t>
            </a:r>
            <a:r>
              <a:t>самостоятельными</a:t>
            </a:r>
            <a:r>
              <a:t>. </a:t>
            </a:r>
            <a:r>
              <a:t>Они</a:t>
            </a:r>
            <a:r>
              <a:t> </a:t>
            </a:r>
            <a:r>
              <a:t>включают</a:t>
            </a:r>
            <a:r>
              <a:t> </a:t>
            </a:r>
            <a:r>
              <a:t>в</a:t>
            </a:r>
            <a:r>
              <a:t> </a:t>
            </a:r>
            <a:r>
              <a:t>себя</a:t>
            </a:r>
            <a:r>
              <a:t> </a:t>
            </a:r>
            <a:r>
              <a:t>как</a:t>
            </a:r>
            <a:r>
              <a:t> </a:t>
            </a:r>
            <a:r>
              <a:t>простые</a:t>
            </a:r>
            <a:r>
              <a:t> </a:t>
            </a:r>
            <a:r>
              <a:t>бытовые</a:t>
            </a:r>
            <a:r>
              <a:t> </a:t>
            </a:r>
            <a:r>
              <a:t>действия</a:t>
            </a:r>
            <a:r>
              <a:t>, </a:t>
            </a:r>
            <a:r>
              <a:t>так</a:t>
            </a:r>
            <a:r>
              <a:t> </a:t>
            </a:r>
            <a:r>
              <a:t>и</a:t>
            </a:r>
            <a:r>
              <a:t> </a:t>
            </a:r>
            <a:r>
              <a:t>навыки</a:t>
            </a:r>
            <a:r>
              <a:t> </a:t>
            </a:r>
            <a:r>
              <a:t>общения</a:t>
            </a:r>
            <a:r>
              <a:t> </a:t>
            </a:r>
            <a:r>
              <a:t>и</a:t>
            </a:r>
            <a:r>
              <a:t> </a:t>
            </a:r>
            <a:r>
              <a:t>самообслуживания</a:t>
            </a:r>
            <a:r>
              <a:t>.</a:t>
            </a:r>
          </a:p>
          <a:p>
            <a:pPr algn="l" indent="-342900" marL="342900">
              <a:buChar char="•"/>
            </a:pPr>
          </a:p>
        </p:txBody>
      </p:sp>
      <p:pic>
        <p:nvPicPr>
          <p:cNvPr hidden="false" id="100" name="Picture 10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547109" y="4262755"/>
            <a:ext cx="3562350" cy="2341880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1" name="GroupShape 10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2" name="Shape 10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>
              <a:rPr b="true" sz="2800"/>
            </a:br>
            <a:br>
              <a:rPr b="true" sz="2800"/>
            </a:br>
            <a:r>
              <a:rPr b="true" sz="2800"/>
              <a:t>Для чего необходимо развивать у детей раннего возраста социально- бытовые навыки?</a:t>
            </a:r>
            <a:br>
              <a:rPr b="true" sz="2800"/>
            </a:br>
            <a:endParaRPr b="true" sz="2800"/>
          </a:p>
        </p:txBody>
      </p:sp>
      <p:sp>
        <p:nvSpPr>
          <p:cNvPr hidden="false" id="103" name="Shape 103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Развитие</a:t>
            </a:r>
            <a:r>
              <a:t> </a:t>
            </a:r>
            <a:r>
              <a:t>социально-бытовых</a:t>
            </a:r>
            <a:r>
              <a:t> </a:t>
            </a:r>
            <a:r>
              <a:t>навыков</a:t>
            </a:r>
            <a:r>
              <a:t> </a:t>
            </a:r>
            <a:r>
              <a:t>важны</a:t>
            </a:r>
            <a:r>
              <a:t> </a:t>
            </a:r>
            <a:r>
              <a:t>для</a:t>
            </a:r>
            <a:r>
              <a:t> </a:t>
            </a:r>
            <a:r>
              <a:t>каждого</a:t>
            </a:r>
            <a:r>
              <a:t> </a:t>
            </a:r>
            <a:r>
              <a:t>человека</a:t>
            </a:r>
            <a:r>
              <a:t> </a:t>
            </a:r>
            <a:r>
              <a:t>любого</a:t>
            </a:r>
            <a:r>
              <a:t> </a:t>
            </a:r>
            <a:r>
              <a:t>возраста</a:t>
            </a:r>
            <a:r>
              <a:t>. </a:t>
            </a:r>
            <a:r>
              <a:t>Они</a:t>
            </a:r>
            <a:r>
              <a:t> </a:t>
            </a:r>
            <a:r>
              <a:t>помогают</a:t>
            </a:r>
            <a:r>
              <a:t> </a:t>
            </a:r>
            <a:r>
              <a:t>ребёнку</a:t>
            </a:r>
            <a:r>
              <a:t> </a:t>
            </a:r>
            <a:r>
              <a:t>входить</a:t>
            </a:r>
            <a:r>
              <a:t> </a:t>
            </a:r>
            <a:r>
              <a:t>в</a:t>
            </a:r>
            <a:r>
              <a:t> </a:t>
            </a:r>
            <a:r>
              <a:t>общество</a:t>
            </a:r>
            <a:r>
              <a:t>, </a:t>
            </a:r>
            <a:r>
              <a:t>где</a:t>
            </a:r>
            <a:r>
              <a:t> </a:t>
            </a:r>
            <a:r>
              <a:t>он</a:t>
            </a:r>
            <a:r>
              <a:t> </a:t>
            </a:r>
            <a:r>
              <a:t>будет</a:t>
            </a:r>
            <a:r>
              <a:t> </a:t>
            </a:r>
            <a:r>
              <a:t>самостоятелен</a:t>
            </a:r>
            <a:r>
              <a:t>, </a:t>
            </a:r>
            <a:r>
              <a:t>независим</a:t>
            </a:r>
            <a:r>
              <a:t>, </a:t>
            </a:r>
            <a:r>
              <a:t>успешен</a:t>
            </a:r>
            <a:r>
              <a:t> </a:t>
            </a:r>
            <a:r>
              <a:t>и</a:t>
            </a:r>
            <a:r>
              <a:t> </a:t>
            </a:r>
            <a:r>
              <a:t>гармоничен</a:t>
            </a:r>
            <a:r>
              <a:t> </a:t>
            </a:r>
            <a:r>
              <a:t>в</a:t>
            </a:r>
            <a:r>
              <a:t> </a:t>
            </a:r>
            <a:r>
              <a:t>развитии</a:t>
            </a:r>
            <a:r>
              <a:t>. </a:t>
            </a:r>
          </a:p>
        </p:txBody>
      </p:sp>
      <p:pic>
        <p:nvPicPr>
          <p:cNvPr hidden="false" id="105" name="Picture 10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4115434" y="3284220"/>
            <a:ext cx="2230755" cy="2971164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6" name="GroupShape 10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7" name="Shape 10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br/>
            <a:br>
              <a:rPr b="true"/>
            </a:br>
            <a:r>
              <a:rPr b="true"/>
              <a:t>Основные</a:t>
            </a:r>
            <a:r>
              <a:rPr b="true"/>
              <a:t> </a:t>
            </a:r>
            <a:r>
              <a:rPr b="true"/>
              <a:t>социально</a:t>
            </a:r>
            <a:r>
              <a:rPr b="true"/>
              <a:t>-</a:t>
            </a:r>
            <a:r>
              <a:rPr b="true"/>
              <a:t>бытовые</a:t>
            </a:r>
            <a:r>
              <a:rPr b="true"/>
              <a:t> </a:t>
            </a:r>
            <a:r>
              <a:rPr b="true"/>
              <a:t>навыки</a:t>
            </a:r>
            <a:r>
              <a:rPr b="true"/>
              <a:t> </a:t>
            </a:r>
            <a:r>
              <a:rPr b="true"/>
              <a:t>для</a:t>
            </a:r>
            <a:r>
              <a:rPr b="true"/>
              <a:t> </a:t>
            </a:r>
            <a:r>
              <a:rPr b="true"/>
              <a:t>детей</a:t>
            </a:r>
            <a:r>
              <a:rPr b="true"/>
              <a:t>:</a:t>
            </a:r>
            <a:br/>
            <a:br/>
          </a:p>
        </p:txBody>
      </p:sp>
      <p:sp>
        <p:nvSpPr>
          <p:cNvPr hidden="false" id="108" name="Shape 108"/>
          <p:cNvSpPr txBox="true"/>
          <p:nvPr isPhoto="false">
            <p:ph idx="1" type="body"/>
          </p:nvPr>
        </p:nvSpPr>
        <p:spPr>
          <a:xfrm flipH="false" flipV="false" rot="0">
            <a:off x="531495" y="1174750"/>
            <a:ext cx="10972800" cy="495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Font typeface="Arial"/>
              <a:buChar char="•"/>
            </a:pPr>
            <a:endParaRPr sz="4000"/>
          </a:p>
          <a:p>
            <a:pPr algn="l" indent="-342900" marL="342900">
              <a:buFont typeface="Arial"/>
              <a:buChar char="•"/>
            </a:pPr>
            <a:r>
              <a:rPr sz="4000"/>
              <a:t>Самообслуживание</a:t>
            </a:r>
          </a:p>
          <a:p>
            <a:pPr algn="l" indent="-342900" marL="342900">
              <a:buFont typeface="Arial"/>
              <a:buChar char="•"/>
            </a:pPr>
            <a:r>
              <a:rPr sz="4000"/>
              <a:t>Бытовые</a:t>
            </a:r>
            <a:r>
              <a:rPr sz="4000"/>
              <a:t> </a:t>
            </a:r>
            <a:r>
              <a:rPr sz="4000"/>
              <a:t>навыки</a:t>
            </a:r>
            <a:endParaRPr sz="4000"/>
          </a:p>
          <a:p>
            <a:pPr algn="l" indent="-342900" marL="342900">
              <a:buFont typeface="Arial"/>
              <a:buChar char="•"/>
            </a:pPr>
            <a:r>
              <a:rPr sz="4000"/>
              <a:t>Коммуникативные</a:t>
            </a:r>
            <a:r>
              <a:rPr sz="4000"/>
              <a:t> </a:t>
            </a:r>
            <a:r>
              <a:rPr sz="4000"/>
              <a:t>навыки</a:t>
            </a:r>
            <a:endParaRPr sz="4000"/>
          </a:p>
          <a:p>
            <a:pPr algn="l" indent="-342900" marL="342900">
              <a:buFont typeface="Arial"/>
              <a:buChar char="•"/>
            </a:pPr>
            <a:r>
              <a:rPr sz="4000"/>
              <a:t>Социальные</a:t>
            </a:r>
            <a:r>
              <a:rPr sz="4000"/>
              <a:t> </a:t>
            </a:r>
            <a:r>
              <a:rPr sz="4000"/>
              <a:t>нормы</a:t>
            </a:r>
            <a:r>
              <a:rPr sz="4000"/>
              <a:t> </a:t>
            </a:r>
            <a:r>
              <a:rPr sz="4000"/>
              <a:t>и</a:t>
            </a:r>
            <a:r>
              <a:rPr sz="4000"/>
              <a:t> </a:t>
            </a:r>
            <a:r>
              <a:rPr sz="4000"/>
              <a:t>правила</a:t>
            </a:r>
            <a:endParaRPr sz="4000"/>
          </a:p>
          <a:p>
            <a:pPr algn="l" indent="-342900" marL="342900">
              <a:buFont typeface="Arial"/>
              <a:buChar char="•"/>
            </a:pPr>
            <a:r>
              <a:rPr sz="4000"/>
              <a:t>Безопасность</a:t>
            </a:r>
          </a:p>
          <a:p>
            <a:pPr algn="l" indent="-342900" marL="342900">
              <a:buFont typeface="Arial"/>
              <a:buChar char="•"/>
            </a:pPr>
            <a:endParaRPr sz="4000"/>
          </a:p>
        </p:txBody>
      </p:sp>
    </p:spTree>
  </p:cSld>
</p:sld>
</file>

<file path=ppt/slides/slide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9" name="GroupShape 10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0" name="Shape 11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br/>
            <a:r>
              <a:rPr b="true"/>
              <a:t>Самообслуживание</a:t>
            </a:r>
            <a:r>
              <a:t>:</a:t>
            </a:r>
            <a:br/>
          </a:p>
        </p:txBody>
      </p:sp>
      <p:sp>
        <p:nvSpPr>
          <p:cNvPr hidden="false" id="111" name="Shape 11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одеваться</a:t>
            </a:r>
            <a:r>
              <a:t> </a:t>
            </a:r>
            <a:r>
              <a:t>и</a:t>
            </a:r>
            <a:r>
              <a:t> </a:t>
            </a:r>
            <a:r>
              <a:t>раздеваться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Личная</a:t>
            </a:r>
            <a:r>
              <a:t> </a:t>
            </a:r>
            <a:r>
              <a:t>гигиена</a:t>
            </a:r>
            <a:r>
              <a:t>: </a:t>
            </a:r>
            <a:r>
              <a:t>чистка</a:t>
            </a:r>
            <a:r>
              <a:t> </a:t>
            </a:r>
            <a:r>
              <a:t>зубов</a:t>
            </a:r>
            <a:r>
              <a:t>, </a:t>
            </a:r>
            <a:r>
              <a:t>мытьё</a:t>
            </a:r>
            <a:r>
              <a:t> </a:t>
            </a:r>
            <a:r>
              <a:t>рук</a:t>
            </a:r>
            <a:r>
              <a:t>, </a:t>
            </a:r>
            <a:r>
              <a:t>уход</a:t>
            </a:r>
            <a:r>
              <a:t> </a:t>
            </a:r>
            <a:r>
              <a:t>за</a:t>
            </a:r>
            <a:r>
              <a:t> </a:t>
            </a:r>
            <a:r>
              <a:t>волосами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пользоваться</a:t>
            </a:r>
            <a:r>
              <a:t> </a:t>
            </a:r>
            <a:r>
              <a:t>туалетом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Приём</a:t>
            </a:r>
            <a:r>
              <a:t> </a:t>
            </a:r>
            <a:r>
              <a:t>пищи</a:t>
            </a:r>
            <a:r>
              <a:t>: </a:t>
            </a:r>
            <a:r>
              <a:t>пользование</a:t>
            </a:r>
            <a:r>
              <a:t> </a:t>
            </a:r>
          </a:p>
          <a:p>
            <a:pPr algn="l" indent="0" marL="0">
              <a:buNone/>
            </a:pPr>
            <a:r>
              <a:t>  </a:t>
            </a:r>
            <a:r>
              <a:t>столовыми</a:t>
            </a:r>
            <a:r>
              <a:t> </a:t>
            </a:r>
            <a:r>
              <a:t>приборами</a:t>
            </a:r>
            <a:r>
              <a:t>,</a:t>
            </a:r>
            <a:r>
              <a:t> </a:t>
            </a:r>
            <a:r>
              <a:t>уборка</a:t>
            </a:r>
            <a:r>
              <a:t> </a:t>
            </a:r>
            <a:r>
              <a:t> </a:t>
            </a:r>
          </a:p>
          <a:p>
            <a:pPr algn="l" indent="0" marL="0">
              <a:buNone/>
            </a:pPr>
            <a:r>
              <a:t>  </a:t>
            </a:r>
            <a:r>
              <a:t>за</a:t>
            </a:r>
            <a:r>
              <a:t> </a:t>
            </a:r>
            <a:r>
              <a:t>собой</a:t>
            </a:r>
            <a:r>
              <a:t>.</a:t>
            </a:r>
          </a:p>
          <a:p>
            <a:pPr algn="l" indent="-342900" marL="342900">
              <a:buChar char="•"/>
            </a:pPr>
          </a:p>
        </p:txBody>
      </p:sp>
      <p:pic>
        <p:nvPicPr>
          <p:cNvPr hidden="false" id="113" name="Picture 11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479030" y="2590165"/>
            <a:ext cx="2972434" cy="3918584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4" name="GroupShape 11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5" name="Shape 115"/>
          <p:cNvSpPr txBox="true"/>
          <p:nvPr isPhoto="false">
            <p:ph idx="0" type="title"/>
          </p:nvPr>
        </p:nvSpPr>
        <p:spPr>
          <a:xfrm flipH="false" flipV="false" rot="0">
            <a:off x="609600" y="251459"/>
            <a:ext cx="10972800" cy="58261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br/>
            <a:r>
              <a:rPr b="true"/>
              <a:t>Бытовые</a:t>
            </a:r>
            <a:r>
              <a:rPr b="true"/>
              <a:t> </a:t>
            </a:r>
            <a:r>
              <a:rPr b="true"/>
              <a:t>навыки</a:t>
            </a:r>
            <a:r>
              <a:rPr b="true"/>
              <a:t>:</a:t>
            </a:r>
            <a:br>
              <a:rPr b="true"/>
            </a:br>
            <a:endParaRPr b="true"/>
          </a:p>
        </p:txBody>
      </p:sp>
      <p:sp>
        <p:nvSpPr>
          <p:cNvPr hidden="false" id="116" name="Shape 116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- </a:t>
            </a:r>
            <a:r>
              <a:t>Уборка</a:t>
            </a:r>
            <a:r>
              <a:t> </a:t>
            </a:r>
            <a:r>
              <a:t>игрушек</a:t>
            </a:r>
            <a:r>
              <a:t> </a:t>
            </a:r>
            <a:r>
              <a:t>и</a:t>
            </a:r>
            <a:r>
              <a:t> </a:t>
            </a:r>
            <a:r>
              <a:t>своих</a:t>
            </a:r>
            <a:r>
              <a:t> </a:t>
            </a:r>
            <a:r>
              <a:t>вещей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Помощь</a:t>
            </a:r>
            <a:r>
              <a:t> </a:t>
            </a:r>
            <a:r>
              <a:t>в</a:t>
            </a:r>
            <a:r>
              <a:t> </a:t>
            </a:r>
            <a:r>
              <a:t>простых</a:t>
            </a:r>
            <a:r>
              <a:t> </a:t>
            </a:r>
            <a:r>
              <a:t>домашних</a:t>
            </a:r>
            <a:r>
              <a:t> </a:t>
            </a:r>
          </a:p>
          <a:p>
            <a:pPr algn="l" indent="0" marL="0">
              <a:buNone/>
            </a:pPr>
            <a:r>
              <a:t>делах</a:t>
            </a:r>
            <a:r>
              <a:t> (</a:t>
            </a:r>
            <a:r>
              <a:t>подметание</a:t>
            </a:r>
            <a:r>
              <a:t>, </a:t>
            </a:r>
            <a:r>
              <a:t>вытирание</a:t>
            </a:r>
            <a:r>
              <a:t> </a:t>
            </a:r>
          </a:p>
          <a:p>
            <a:pPr algn="l" indent="0" marL="0">
              <a:buNone/>
            </a:pPr>
            <a:r>
              <a:t>пыли</a:t>
            </a:r>
            <a:r>
              <a:t>)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заправлять</a:t>
            </a:r>
            <a:r>
              <a:t> </a:t>
            </a:r>
            <a:r>
              <a:t>постель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Сортировка</a:t>
            </a:r>
            <a:r>
              <a:t> </a:t>
            </a:r>
            <a:r>
              <a:t>мусора</a:t>
            </a:r>
            <a:r>
              <a:t> </a:t>
            </a:r>
          </a:p>
          <a:p>
            <a:pPr algn="l" indent="0" marL="0">
              <a:buNone/>
            </a:pPr>
            <a:r>
              <a:t>(</a:t>
            </a:r>
            <a:r>
              <a:t>например</a:t>
            </a:r>
            <a:r>
              <a:t>, </a:t>
            </a:r>
            <a:r>
              <a:t>разделение</a:t>
            </a:r>
            <a:r>
              <a:t> </a:t>
            </a:r>
            <a:r>
              <a:t>бумаги</a:t>
            </a:r>
            <a:r>
              <a:t> </a:t>
            </a:r>
          </a:p>
          <a:p>
            <a:pPr algn="l" indent="0" marL="0">
              <a:buNone/>
            </a:pPr>
            <a:r>
              <a:t>и</a:t>
            </a:r>
            <a:r>
              <a:t> </a:t>
            </a:r>
            <a:r>
              <a:t>пластика</a:t>
            </a:r>
            <a:r>
              <a:t>)</a:t>
            </a:r>
            <a:r>
              <a:t>. </a:t>
            </a:r>
          </a:p>
        </p:txBody>
      </p:sp>
      <p:pic>
        <p:nvPicPr>
          <p:cNvPr hidden="false" id="118" name="Picture 11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7091680" y="1381125"/>
            <a:ext cx="3355975" cy="4415155"/>
          </a:xfrm>
          <a:prstGeom prst="rect">
            <a:avLst/>
          </a:prstGeom>
          <a:ln>
            <a:solidFill>
              <a:schemeClr val="accent1"/>
            </a:solidFill>
            <a:prstDash val="solid"/>
          </a:ln>
        </p:spPr>
      </p:pic>
    </p:spTree>
  </p:cSld>
</p:sld>
</file>

<file path=ppt/slides/slide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9" name="GroupShape 1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0" name="Shape 12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br/>
            <a:r>
              <a:rPr b="true"/>
              <a:t>Коммуникативные</a:t>
            </a:r>
            <a:r>
              <a:rPr b="true"/>
              <a:t> </a:t>
            </a:r>
            <a:r>
              <a:rPr b="true"/>
              <a:t>навыки</a:t>
            </a:r>
            <a:r>
              <a:rPr b="true"/>
              <a:t>:</a:t>
            </a:r>
            <a:br>
              <a:rPr b="true"/>
            </a:br>
            <a:endParaRPr b="true"/>
          </a:p>
        </p:txBody>
      </p:sp>
      <p:sp>
        <p:nvSpPr>
          <p:cNvPr hidden="false" id="121" name="Shape 12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здороваться</a:t>
            </a:r>
            <a:r>
              <a:t>, </a:t>
            </a:r>
            <a:r>
              <a:t>прощаться</a:t>
            </a:r>
            <a:r>
              <a:t>, </a:t>
            </a:r>
            <a:r>
              <a:t>благодарить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Способность</a:t>
            </a:r>
            <a:r>
              <a:t> </a:t>
            </a:r>
            <a:r>
              <a:t>выражать</a:t>
            </a:r>
            <a:r>
              <a:t> </a:t>
            </a:r>
            <a:r>
              <a:t>свои</a:t>
            </a:r>
            <a:r>
              <a:t> </a:t>
            </a:r>
            <a:r>
              <a:t>потребности</a:t>
            </a:r>
            <a:r>
              <a:t> </a:t>
            </a:r>
            <a:r>
              <a:t>словами</a:t>
            </a:r>
            <a:r>
              <a:t> (</a:t>
            </a:r>
            <a:r>
              <a:t>например</a:t>
            </a:r>
            <a:r>
              <a:t>, "</a:t>
            </a:r>
            <a:r>
              <a:t>Я</a:t>
            </a:r>
            <a:r>
              <a:t> </a:t>
            </a:r>
            <a:r>
              <a:t>хочу</a:t>
            </a:r>
            <a:r>
              <a:t> </a:t>
            </a:r>
            <a:r>
              <a:t>пить</a:t>
            </a:r>
            <a:r>
              <a:t>")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слушать</a:t>
            </a:r>
            <a:r>
              <a:t> </a:t>
            </a:r>
            <a:r>
              <a:t>и</a:t>
            </a:r>
            <a:r>
              <a:t> </a:t>
            </a:r>
            <a:r>
              <a:t>отвечать</a:t>
            </a:r>
            <a:r>
              <a:t> </a:t>
            </a:r>
            <a:r>
              <a:t>в</a:t>
            </a:r>
            <a:r>
              <a:t> </a:t>
            </a:r>
            <a:r>
              <a:t>диалоге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Понимание</a:t>
            </a:r>
            <a:r>
              <a:t> </a:t>
            </a:r>
            <a:r>
              <a:t>личных</a:t>
            </a:r>
            <a:r>
              <a:t> </a:t>
            </a:r>
            <a:r>
              <a:t>границ</a:t>
            </a:r>
            <a:r>
              <a:t> (</a:t>
            </a:r>
            <a:r>
              <a:t>своих</a:t>
            </a:r>
            <a:r>
              <a:t> </a:t>
            </a:r>
            <a:r>
              <a:t>и</a:t>
            </a:r>
            <a:r>
              <a:t> </a:t>
            </a:r>
            <a:r>
              <a:t>чужих</a:t>
            </a:r>
            <a:r>
              <a:t>).</a:t>
            </a:r>
          </a:p>
        </p:txBody>
      </p:sp>
    </p:spTree>
  </p:cSld>
</p:sld>
</file>

<file path=ppt/slides/slide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2" name="GroupShape 12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3" name="Shape 12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br/>
            <a:r>
              <a:rPr b="true"/>
              <a:t>Социальные</a:t>
            </a:r>
            <a:r>
              <a:rPr b="true"/>
              <a:t> </a:t>
            </a:r>
            <a:r>
              <a:rPr b="true"/>
              <a:t>нормы</a:t>
            </a:r>
            <a:r>
              <a:rPr b="true"/>
              <a:t> </a:t>
            </a:r>
            <a:r>
              <a:rPr b="true"/>
              <a:t>и</a:t>
            </a:r>
            <a:r>
              <a:rPr b="true"/>
              <a:t> </a:t>
            </a:r>
            <a:r>
              <a:rPr b="true"/>
              <a:t>правила</a:t>
            </a:r>
            <a:r>
              <a:rPr b="true"/>
              <a:t>:</a:t>
            </a:r>
          </a:p>
        </p:txBody>
      </p:sp>
      <p:sp>
        <p:nvSpPr>
          <p:cNvPr hidden="false" id="124" name="Shape 124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</a:p>
          <a:p>
            <a:pPr algn="l" indent="0" marL="0">
              <a:buNone/>
            </a:pPr>
            <a:r>
              <a:t>- </a:t>
            </a:r>
            <a:r>
              <a:t>Поведение</a:t>
            </a:r>
            <a:r>
              <a:t> </a:t>
            </a:r>
            <a:r>
              <a:t>в</a:t>
            </a:r>
            <a:r>
              <a:t> </a:t>
            </a:r>
            <a:r>
              <a:t>общественных</a:t>
            </a:r>
            <a:r>
              <a:t> </a:t>
            </a:r>
            <a:r>
              <a:t>местах</a:t>
            </a:r>
            <a:r>
              <a:t> (</a:t>
            </a:r>
            <a:r>
              <a:t>не</a:t>
            </a:r>
            <a:r>
              <a:t> </a:t>
            </a:r>
            <a:r>
              <a:t>кричать</a:t>
            </a:r>
            <a:r>
              <a:t>, </a:t>
            </a:r>
            <a:r>
              <a:t>не</a:t>
            </a:r>
            <a:r>
              <a:t> </a:t>
            </a:r>
            <a:r>
              <a:t>бегать</a:t>
            </a:r>
            <a:r>
              <a:t>)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ждать</a:t>
            </a:r>
            <a:r>
              <a:t> </a:t>
            </a:r>
            <a:r>
              <a:t>своей</a:t>
            </a:r>
            <a:r>
              <a:t> </a:t>
            </a:r>
            <a:r>
              <a:t>очереди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Понимание</a:t>
            </a:r>
            <a:r>
              <a:t> </a:t>
            </a:r>
            <a:r>
              <a:t>понятий</a:t>
            </a:r>
            <a:r>
              <a:t> "</a:t>
            </a:r>
            <a:r>
              <a:t>можно</a:t>
            </a:r>
            <a:r>
              <a:t>" </a:t>
            </a:r>
            <a:r>
              <a:t>и</a:t>
            </a:r>
            <a:r>
              <a:t> "</a:t>
            </a:r>
            <a:r>
              <a:t>нельзя</a:t>
            </a:r>
            <a:r>
              <a:t>"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делиться</a:t>
            </a:r>
            <a:r>
              <a:t> </a:t>
            </a:r>
            <a:r>
              <a:t>и</a:t>
            </a:r>
            <a:r>
              <a:t> </a:t>
            </a:r>
            <a:r>
              <a:t>играть</a:t>
            </a:r>
            <a:r>
              <a:t> </a:t>
            </a:r>
            <a:r>
              <a:t>вместе</a:t>
            </a:r>
            <a:r>
              <a:t> </a:t>
            </a:r>
            <a:r>
              <a:t>с</a:t>
            </a:r>
            <a:r>
              <a:t> </a:t>
            </a:r>
            <a:r>
              <a:t>другими</a:t>
            </a:r>
            <a:r>
              <a:t> </a:t>
            </a:r>
            <a:r>
              <a:t>детьми</a:t>
            </a:r>
            <a:r>
              <a:t>.</a:t>
            </a:r>
          </a:p>
        </p:txBody>
      </p:sp>
    </p:spTree>
  </p:cSld>
</p:sld>
</file>

<file path=ppt/slides/slide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5" name="GroupShape 1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6" name="Shape 12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br/>
            <a:r>
              <a:rPr b="true"/>
              <a:t>Безопасность</a:t>
            </a:r>
            <a:r>
              <a:rPr b="true"/>
              <a:t>:</a:t>
            </a:r>
            <a:br>
              <a:rPr b="true"/>
            </a:br>
            <a:endParaRPr b="true"/>
          </a:p>
        </p:txBody>
      </p:sp>
      <p:sp>
        <p:nvSpPr>
          <p:cNvPr hidden="false" id="127" name="Shape 12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- </a:t>
            </a:r>
            <a:r>
              <a:t>Знание</a:t>
            </a:r>
            <a:r>
              <a:t> </a:t>
            </a:r>
            <a:r>
              <a:t>своего</a:t>
            </a:r>
            <a:r>
              <a:t> </a:t>
            </a:r>
            <a:r>
              <a:t>имени</a:t>
            </a:r>
            <a:r>
              <a:t>, </a:t>
            </a:r>
            <a:r>
              <a:t>фамилии</a:t>
            </a:r>
            <a:r>
              <a:t> </a:t>
            </a:r>
            <a:r>
              <a:t>и</a:t>
            </a:r>
            <a:r>
              <a:t> </a:t>
            </a:r>
            <a:r>
              <a:t>адреса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Умение</a:t>
            </a:r>
            <a:r>
              <a:t> </a:t>
            </a:r>
            <a:r>
              <a:t>звать</a:t>
            </a:r>
            <a:r>
              <a:t> </a:t>
            </a:r>
            <a:r>
              <a:t>на</a:t>
            </a:r>
            <a:r>
              <a:t> </a:t>
            </a:r>
            <a:r>
              <a:t>помощь</a:t>
            </a:r>
            <a:r>
              <a:t> </a:t>
            </a:r>
            <a:r>
              <a:t>в</a:t>
            </a:r>
            <a:r>
              <a:t> </a:t>
            </a:r>
            <a:r>
              <a:t>опасной</a:t>
            </a:r>
            <a:r>
              <a:t> </a:t>
            </a:r>
            <a:r>
              <a:t>ситуации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Понимание</a:t>
            </a:r>
            <a:r>
              <a:t>, </a:t>
            </a:r>
            <a:r>
              <a:t>что</a:t>
            </a:r>
            <a:r>
              <a:t> </a:t>
            </a:r>
            <a:r>
              <a:t>нельзя</a:t>
            </a:r>
            <a:r>
              <a:t> </a:t>
            </a:r>
            <a:r>
              <a:t>разговаривать</a:t>
            </a:r>
            <a:r>
              <a:t> </a:t>
            </a:r>
            <a:r>
              <a:t>с</a:t>
            </a:r>
            <a:r>
              <a:t> </a:t>
            </a:r>
            <a:r>
              <a:t>незнакомцами</a:t>
            </a:r>
            <a:r>
              <a:t>;</a:t>
            </a:r>
          </a:p>
          <a:p>
            <a:pPr algn="l" indent="0" marL="0">
              <a:buNone/>
            </a:pPr>
            <a:r>
              <a:t>- </a:t>
            </a:r>
            <a:r>
              <a:t>Правила</a:t>
            </a:r>
            <a:r>
              <a:t> </a:t>
            </a:r>
            <a:r>
              <a:t>поведения</a:t>
            </a:r>
            <a:r>
              <a:t> </a:t>
            </a:r>
            <a:r>
              <a:t>на</a:t>
            </a:r>
            <a:r>
              <a:t> </a:t>
            </a:r>
            <a:r>
              <a:t>дороге</a:t>
            </a:r>
            <a:r>
              <a:t> (</a:t>
            </a:r>
            <a:r>
              <a:t>переход</a:t>
            </a:r>
            <a:r>
              <a:t> </a:t>
            </a:r>
            <a:r>
              <a:t>по</a:t>
            </a:r>
            <a:r>
              <a:t> </a:t>
            </a:r>
            <a:r>
              <a:t>зебре</a:t>
            </a:r>
            <a:r>
              <a:t>, </a:t>
            </a:r>
            <a:r>
              <a:t>светофор</a:t>
            </a:r>
            <a:r>
              <a:t>).</a:t>
            </a:r>
          </a:p>
        </p:txBody>
      </p:sp>
    </p:spTree>
  </p:cSld>
</p:sld>
</file>

<file path=ppt/slides/slide1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8" name="GroupShape 1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9" name="Shape 129"/>
          <p:cNvSpPr txBox="true"/>
          <p:nvPr isPhoto="false">
            <p:ph idx="0" type="title"/>
          </p:nvPr>
        </p:nvSpPr>
        <p:spPr>
          <a:xfrm flipH="false" flipV="false" rot="0">
            <a:off x="609600" y="190500"/>
            <a:ext cx="10972800" cy="582613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  <a:br/>
            <a:br/>
            <a:r>
              <a:t> </a:t>
            </a:r>
            <a:r>
              <a:rPr b="true"/>
              <a:t>Как</a:t>
            </a:r>
            <a:r>
              <a:rPr b="true"/>
              <a:t> </a:t>
            </a:r>
            <a:r>
              <a:rPr b="true"/>
              <a:t>развивать</a:t>
            </a:r>
            <a:r>
              <a:rPr b="true"/>
              <a:t> </a:t>
            </a:r>
            <a:r>
              <a:rPr b="true"/>
              <a:t>эти</a:t>
            </a:r>
            <a:r>
              <a:rPr b="true"/>
              <a:t> </a:t>
            </a:r>
            <a:r>
              <a:rPr b="true"/>
              <a:t>навыки</a:t>
            </a:r>
            <a:r>
              <a:rPr b="true"/>
              <a:t>?</a:t>
            </a:r>
            <a:br>
              <a:rPr b="true"/>
            </a:br>
            <a:endParaRPr b="true"/>
          </a:p>
        </p:txBody>
      </p:sp>
      <p:sp>
        <p:nvSpPr>
          <p:cNvPr hidden="false" id="130" name="Shape 130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- </a:t>
            </a:r>
            <a:r>
              <a:t>Игра</a:t>
            </a:r>
            <a:r>
              <a:t> </a:t>
            </a:r>
            <a:r>
              <a:t>и</a:t>
            </a:r>
            <a:r>
              <a:t> </a:t>
            </a:r>
            <a:r>
              <a:t>моделирование</a:t>
            </a:r>
            <a:r>
              <a:t> </a:t>
            </a:r>
            <a:r>
              <a:t>ситуаций</a:t>
            </a:r>
            <a:r>
              <a:t>: </a:t>
            </a:r>
            <a:r>
              <a:t>ролевые</a:t>
            </a:r>
            <a:r>
              <a:t> </a:t>
            </a:r>
            <a:r>
              <a:t>игры</a:t>
            </a:r>
            <a:r>
              <a:t> </a:t>
            </a:r>
            <a:r>
              <a:t>(</a:t>
            </a:r>
            <a:r>
              <a:t>помогают</a:t>
            </a:r>
            <a:r>
              <a:t> </a:t>
            </a:r>
            <a:r>
              <a:t>детям</a:t>
            </a:r>
            <a:r>
              <a:t> </a:t>
            </a:r>
            <a:r>
              <a:t>усваивать</a:t>
            </a:r>
            <a:r>
              <a:t> </a:t>
            </a:r>
            <a:r>
              <a:t>социальные</a:t>
            </a:r>
            <a:r>
              <a:t> </a:t>
            </a:r>
            <a:r>
              <a:t>нормы</a:t>
            </a:r>
            <a:r>
              <a:t>), игровые ситуации, ситуативные беседы.</a:t>
            </a:r>
          </a:p>
          <a:p>
            <a:pPr algn="l" indent="0" marL="0">
              <a:buNone/>
            </a:pPr>
            <a:r>
              <a:t>- </a:t>
            </a:r>
            <a:r>
              <a:t>Постепенное</a:t>
            </a:r>
            <a:r>
              <a:t> </a:t>
            </a:r>
            <a:r>
              <a:t>усложнение</a:t>
            </a:r>
            <a:r>
              <a:t> </a:t>
            </a:r>
            <a:r>
              <a:t>задач</a:t>
            </a:r>
            <a:r>
              <a:t>: </a:t>
            </a:r>
            <a:r>
              <a:t>начинайте</a:t>
            </a:r>
            <a:r>
              <a:t> </a:t>
            </a:r>
            <a:r>
              <a:t>с</a:t>
            </a:r>
            <a:r>
              <a:t> </a:t>
            </a:r>
            <a:r>
              <a:t>простого</a:t>
            </a:r>
            <a:r>
              <a:t> </a:t>
            </a:r>
            <a:r>
              <a:t>и</a:t>
            </a:r>
            <a:r>
              <a:t> </a:t>
            </a:r>
            <a:r>
              <a:t>добавляйте</a:t>
            </a:r>
            <a:r>
              <a:t> </a:t>
            </a:r>
            <a:r>
              <a:t>новые</a:t>
            </a:r>
            <a:r>
              <a:t> </a:t>
            </a:r>
            <a:r>
              <a:t>элементы</a:t>
            </a:r>
            <a:r>
              <a:t>.</a:t>
            </a:r>
          </a:p>
          <a:p>
            <a:pPr algn="l" indent="0" marL="0">
              <a:buNone/>
            </a:pPr>
            <a:r>
              <a:t>- </a:t>
            </a:r>
            <a:r>
              <a:t>Похвала</a:t>
            </a:r>
            <a:r>
              <a:t> </a:t>
            </a:r>
            <a:r>
              <a:t>и</a:t>
            </a:r>
            <a:r>
              <a:t> </a:t>
            </a:r>
            <a:r>
              <a:t>поддержка</a:t>
            </a:r>
            <a:r>
              <a:t>: </a:t>
            </a:r>
            <a:r>
              <a:t>положительное</a:t>
            </a:r>
            <a:r>
              <a:t> </a:t>
            </a:r>
            <a:r>
              <a:t>подкрепление</a:t>
            </a:r>
            <a:r>
              <a:t> </a:t>
            </a:r>
            <a:r>
              <a:t>мотивирует</a:t>
            </a:r>
            <a:r>
              <a:t> </a:t>
            </a:r>
            <a:r>
              <a:t>ребёнка</a:t>
            </a:r>
            <a:r>
              <a:t>.</a:t>
            </a:r>
          </a:p>
          <a:p>
            <a:pPr algn="l" indent="0" marL="0">
              <a:buNone/>
            </a:pPr>
            <a:r>
              <a:t>- </a:t>
            </a:r>
            <a:r>
              <a:t>Личный</a:t>
            </a:r>
            <a:r>
              <a:t> </a:t>
            </a:r>
            <a:r>
              <a:t>пример</a:t>
            </a:r>
            <a:r>
              <a:t>: </a:t>
            </a:r>
            <a:r>
              <a:t>дети</a:t>
            </a:r>
            <a:r>
              <a:t> </a:t>
            </a:r>
            <a:r>
              <a:t>копируют</a:t>
            </a:r>
            <a:r>
              <a:t> </a:t>
            </a:r>
            <a:r>
              <a:t>поведение</a:t>
            </a:r>
            <a:r>
              <a:t> </a:t>
            </a:r>
            <a:r>
              <a:t>взрослых</a:t>
            </a:r>
            <a:r>
              <a:t>.</a:t>
            </a:r>
          </a:p>
        </p:txBody>
      </p:sp>
      <p:sp>
        <p:nvSpPr>
          <p:cNvPr hidden="false" id="131" name="Shape 131"/>
          <p:cNvSpPr txBox="false"/>
          <p:nvPr isPhoto="false"/>
        </p:nvSpPr>
        <p:spPr>
          <a:xfrm flipH="false" flipV="false" rot="0"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bIns="45720" lIns="91440" rIns="91440" tIns="45720"/>
          <a:lstStyle>
            <a:defPPr/>
            <a:lvl1pPr algn="l" indent="0" lvl="0" marL="0"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4572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9144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13716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1828800">
              <a:defRPr sz="36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 indent="0" marL="0"/>
            <a:br/>
            <a:br/>
            <a:r>
              <a:t> </a:t>
            </a:r>
            <a:r>
              <a:rPr b="true"/>
              <a:t>Как</a:t>
            </a:r>
            <a:r>
              <a:rPr b="true"/>
              <a:t> </a:t>
            </a:r>
            <a:r>
              <a:rPr b="true"/>
              <a:t>развивать</a:t>
            </a:r>
            <a:r>
              <a:rPr b="true"/>
              <a:t> </a:t>
            </a:r>
            <a:r>
              <a:rPr b="true"/>
              <a:t>эти</a:t>
            </a:r>
            <a:r>
              <a:rPr b="true"/>
              <a:t> </a:t>
            </a:r>
            <a:r>
              <a:rPr b="true"/>
              <a:t>навыки</a:t>
            </a:r>
            <a:r>
              <a:rPr b="true"/>
              <a:t>?</a:t>
            </a:r>
            <a:br>
              <a:rPr b="true"/>
            </a:br>
            <a:endParaRPr b="true"/>
          </a:p>
        </p:txBody>
      </p:sp>
      <p:sp>
        <p:nvSpPr>
          <p:cNvPr hidden="false" id="132" name="Shape 132"/>
          <p:cNvSpPr txBox="false"/>
          <p:nvPr isPhoto="false"/>
        </p:nvSpPr>
        <p:spPr>
          <a:xfrm flipH="false" flipV="false" rot="0"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 bIns="45720" lIns="91440" rIns="91440" tIns="45720"/>
          <a:lstStyle>
            <a:defPPr/>
            <a:lvl1pPr algn="l" indent="-342900" lvl="0" marL="342900"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85750" lvl="1" marL="742950"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indent="0" marL="0">
              <a:buNone/>
            </a:pPr>
            <a:r>
              <a:t>- </a:t>
            </a:r>
            <a:r>
              <a:t>Игра</a:t>
            </a:r>
            <a:r>
              <a:t> </a:t>
            </a:r>
            <a:r>
              <a:t>и</a:t>
            </a:r>
            <a:r>
              <a:t> </a:t>
            </a:r>
            <a:r>
              <a:t>моделирование</a:t>
            </a:r>
            <a:r>
              <a:t> </a:t>
            </a:r>
            <a:r>
              <a:t>ситуаций</a:t>
            </a:r>
            <a:r>
              <a:t>: </a:t>
            </a:r>
            <a:r>
              <a:t>ролевые</a:t>
            </a:r>
            <a:r>
              <a:t> </a:t>
            </a:r>
            <a:r>
              <a:t>игры</a:t>
            </a:r>
            <a:r>
              <a:t> </a:t>
            </a:r>
            <a:r>
              <a:t>(</a:t>
            </a:r>
            <a:r>
              <a:t>помогают</a:t>
            </a:r>
            <a:r>
              <a:t> </a:t>
            </a:r>
            <a:r>
              <a:t>детям</a:t>
            </a:r>
            <a:r>
              <a:t> </a:t>
            </a:r>
            <a:r>
              <a:t>усваивать</a:t>
            </a:r>
            <a:r>
              <a:t> </a:t>
            </a:r>
            <a:r>
              <a:t>социальные</a:t>
            </a:r>
            <a:r>
              <a:t> </a:t>
            </a:r>
            <a:r>
              <a:t>нормы</a:t>
            </a:r>
            <a:r>
              <a:t>), игровые ситуации, ситуативные беседы.</a:t>
            </a:r>
          </a:p>
          <a:p>
            <a:pPr algn="l" indent="0" marL="0">
              <a:buNone/>
            </a:pPr>
            <a:r>
              <a:t>- </a:t>
            </a:r>
            <a:r>
              <a:t>Постепенное</a:t>
            </a:r>
            <a:r>
              <a:t> </a:t>
            </a:r>
            <a:r>
              <a:t>усложнение</a:t>
            </a:r>
            <a:r>
              <a:t> </a:t>
            </a:r>
            <a:r>
              <a:t>задач</a:t>
            </a:r>
            <a:r>
              <a:t>: </a:t>
            </a:r>
            <a:r>
              <a:t>начинайте</a:t>
            </a:r>
            <a:r>
              <a:t> </a:t>
            </a:r>
            <a:r>
              <a:t>с</a:t>
            </a:r>
            <a:r>
              <a:t> </a:t>
            </a:r>
            <a:r>
              <a:t>простого</a:t>
            </a:r>
            <a:r>
              <a:t> </a:t>
            </a:r>
            <a:r>
              <a:t>и</a:t>
            </a:r>
            <a:r>
              <a:t> </a:t>
            </a:r>
            <a:r>
              <a:t>добавляйте</a:t>
            </a:r>
            <a:r>
              <a:t> </a:t>
            </a:r>
            <a:r>
              <a:t>новые</a:t>
            </a:r>
            <a:r>
              <a:t> </a:t>
            </a:r>
            <a:r>
              <a:t>элементы</a:t>
            </a:r>
            <a:r>
              <a:t>.</a:t>
            </a:r>
          </a:p>
          <a:p>
            <a:pPr algn="l" indent="0" marL="0">
              <a:buNone/>
            </a:pPr>
            <a:r>
              <a:t>- </a:t>
            </a:r>
            <a:r>
              <a:t>Похвала</a:t>
            </a:r>
            <a:r>
              <a:t> </a:t>
            </a:r>
            <a:r>
              <a:t>и</a:t>
            </a:r>
            <a:r>
              <a:t> </a:t>
            </a:r>
            <a:r>
              <a:t>поддержка</a:t>
            </a:r>
            <a:r>
              <a:t>: </a:t>
            </a:r>
            <a:r>
              <a:t>положительное</a:t>
            </a:r>
            <a:r>
              <a:t> </a:t>
            </a:r>
            <a:r>
              <a:t>подкрепление</a:t>
            </a:r>
            <a:r>
              <a:t> </a:t>
            </a:r>
            <a:r>
              <a:t>мотивирует</a:t>
            </a:r>
            <a:r>
              <a:t> </a:t>
            </a:r>
            <a:r>
              <a:t>ребёнка</a:t>
            </a:r>
            <a:r>
              <a:t>.</a:t>
            </a:r>
          </a:p>
          <a:p>
            <a:pPr algn="l" indent="0" marL="0">
              <a:buNone/>
            </a:pPr>
            <a:r>
              <a:t>- </a:t>
            </a:r>
            <a:r>
              <a:t>Личный</a:t>
            </a:r>
            <a:r>
              <a:t> </a:t>
            </a:r>
            <a:r>
              <a:t>пример</a:t>
            </a:r>
            <a:r>
              <a:t>: </a:t>
            </a:r>
            <a:r>
              <a:t>дети</a:t>
            </a:r>
            <a:r>
              <a:t> </a:t>
            </a:r>
            <a:r>
              <a:t>копируют</a:t>
            </a:r>
            <a:r>
              <a:t> </a:t>
            </a:r>
            <a:r>
              <a:t>поведение</a:t>
            </a:r>
            <a:r>
              <a:t> </a:t>
            </a:r>
            <a:r>
              <a:t>взрослых</a:t>
            </a:r>
            <a:r>
              <a:t>.</a:t>
            </a:r>
          </a:p>
        </p:txBody>
      </p:sp>
    </p:spTree>
  </p:cSld>
</p:sld>
</file>

<file path=ppt/slides/slide1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3" name="GroupShape 1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4" name="Shape 13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135" name="Shape 135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rPr b="true"/>
              <a:t>Самообслуживание</a:t>
            </a:r>
            <a:r>
              <a:t> </a:t>
            </a:r>
            <a:r>
              <a:t>— </a:t>
            </a:r>
            <a:r>
              <a:t>это</a:t>
            </a:r>
            <a:r>
              <a:t> </a:t>
            </a:r>
            <a:r>
              <a:t>начало</a:t>
            </a:r>
            <a:r>
              <a:t> </a:t>
            </a:r>
            <a:r>
              <a:t>трудового</a:t>
            </a:r>
            <a:r>
              <a:t> </a:t>
            </a:r>
            <a:r>
              <a:t>воспитания</a:t>
            </a:r>
            <a:r>
              <a:t> </a:t>
            </a:r>
            <a:r>
              <a:t>дошкольника</a:t>
            </a:r>
            <a:r>
              <a:t>. </a:t>
            </a:r>
            <a:r>
              <a:t>Формирование</a:t>
            </a:r>
            <a:r>
              <a:t> </a:t>
            </a:r>
            <a:r>
              <a:t>навыков</a:t>
            </a:r>
            <a:r>
              <a:t> </a:t>
            </a:r>
            <a:r>
              <a:t>самообслуживания</a:t>
            </a:r>
            <a:r>
              <a:t> </a:t>
            </a:r>
            <a:r>
              <a:t>имеет</a:t>
            </a:r>
            <a:r>
              <a:t> </a:t>
            </a:r>
            <a:r>
              <a:t>первостепенное</a:t>
            </a:r>
            <a:r>
              <a:t> </a:t>
            </a:r>
            <a:r>
              <a:t>значение</a:t>
            </a:r>
            <a:r>
              <a:t> </a:t>
            </a:r>
            <a:r>
              <a:t>для</a:t>
            </a:r>
            <a:r>
              <a:t> </a:t>
            </a:r>
            <a:r>
              <a:t>психического</a:t>
            </a:r>
            <a:r>
              <a:t> </a:t>
            </a:r>
            <a:r>
              <a:t>развития</a:t>
            </a:r>
            <a:r>
              <a:t> </a:t>
            </a:r>
            <a:r>
              <a:t>ребёнка</a:t>
            </a:r>
            <a:r>
              <a:t> </a:t>
            </a:r>
            <a:r>
              <a:t>в</a:t>
            </a:r>
            <a:r>
              <a:t> </a:t>
            </a:r>
            <a:r>
              <a:t>целом</a:t>
            </a:r>
            <a:r>
              <a:t>. </a:t>
            </a:r>
            <a:r>
              <a:t>Овладение</a:t>
            </a:r>
            <a:r>
              <a:t> </a:t>
            </a:r>
            <a:r>
              <a:t>навыками</a:t>
            </a:r>
            <a:r>
              <a:t> </a:t>
            </a:r>
            <a:r>
              <a:t>самообслуживания</a:t>
            </a:r>
            <a:r>
              <a:t> (</a:t>
            </a:r>
            <a:r>
              <a:t>умение</a:t>
            </a:r>
            <a:r>
              <a:t> </a:t>
            </a:r>
            <a:r>
              <a:t>одеваться</a:t>
            </a:r>
            <a:r>
              <a:t> </a:t>
            </a:r>
            <a:r>
              <a:t>и</a:t>
            </a:r>
            <a:r>
              <a:t> </a:t>
            </a:r>
            <a:r>
              <a:t>раздеваться</a:t>
            </a:r>
            <a:r>
              <a:t>, </a:t>
            </a:r>
            <a:r>
              <a:t>ухаживать</a:t>
            </a:r>
            <a:r>
              <a:t> </a:t>
            </a:r>
            <a:r>
              <a:t>за</a:t>
            </a:r>
            <a:r>
              <a:t> </a:t>
            </a:r>
            <a:r>
              <a:t>собой</a:t>
            </a:r>
            <a:r>
              <a:t>, </a:t>
            </a:r>
            <a:r>
              <a:t>пользоваться</a:t>
            </a:r>
            <a:r>
              <a:t> </a:t>
            </a:r>
            <a:r>
              <a:t>туалетом</a:t>
            </a:r>
            <a:r>
              <a:t>, </a:t>
            </a:r>
            <a:r>
              <a:t>самостоятельно</a:t>
            </a:r>
            <a:r>
              <a:t> </a:t>
            </a:r>
            <a:r>
              <a:t>принимать</a:t>
            </a:r>
            <a:r>
              <a:t> </a:t>
            </a:r>
            <a:r>
              <a:t>пищу</a:t>
            </a:r>
            <a:r>
              <a:t>, </a:t>
            </a:r>
            <a:r>
              <a:t>умываться</a:t>
            </a:r>
            <a:r>
              <a:t> </a:t>
            </a:r>
            <a:r>
              <a:t>и</a:t>
            </a:r>
            <a:r>
              <a:t> </a:t>
            </a:r>
            <a:r>
              <a:t>т</a:t>
            </a:r>
            <a:r>
              <a:t>. </a:t>
            </a:r>
            <a:r>
              <a:t>п</a:t>
            </a:r>
            <a:r>
              <a:t>.) </a:t>
            </a:r>
            <a:r>
              <a:t>напрямую</a:t>
            </a:r>
            <a:r>
              <a:t> </a:t>
            </a:r>
            <a:r>
              <a:t>влияет</a:t>
            </a:r>
            <a:r>
              <a:t> </a:t>
            </a:r>
            <a:r>
              <a:t>на</a:t>
            </a:r>
            <a:r>
              <a:t> </a:t>
            </a:r>
            <a:r>
              <a:t>самооценку</a:t>
            </a:r>
            <a:r>
              <a:t> </a:t>
            </a:r>
            <a:r>
              <a:t>ребёнка</a:t>
            </a:r>
            <a:r>
              <a:t>, </a:t>
            </a:r>
            <a:r>
              <a:t>является</a:t>
            </a:r>
            <a:r>
              <a:t> </a:t>
            </a:r>
            <a:r>
              <a:t>важным</a:t>
            </a:r>
            <a:r>
              <a:t> </a:t>
            </a:r>
            <a:r>
              <a:t>шагом</a:t>
            </a:r>
            <a:r>
              <a:t> </a:t>
            </a:r>
            <a:r>
              <a:t>на</a:t>
            </a:r>
            <a:r>
              <a:t> </a:t>
            </a:r>
            <a:r>
              <a:t>пути</a:t>
            </a:r>
            <a:r>
              <a:t> </a:t>
            </a:r>
            <a:r>
              <a:t>к</a:t>
            </a:r>
            <a:r>
              <a:t> </a:t>
            </a:r>
            <a:r>
              <a:t>его</a:t>
            </a:r>
            <a:r>
              <a:t> </a:t>
            </a:r>
            <a:r>
              <a:t>независимости</a:t>
            </a:r>
            <a:r>
              <a:t>.</a:t>
            </a:r>
          </a:p>
        </p:txBody>
      </p:sp>
    </p:spTree>
  </p:cSld>
</p:sld>
</file>

<file path=ppt/slides/slide1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6" name="GroupShape 1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7" name="Shape 137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138" name="Shape 138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Для</a:t>
            </a:r>
            <a:r>
              <a:t> </a:t>
            </a:r>
            <a:r>
              <a:t>ребёнка</a:t>
            </a:r>
            <a:r>
              <a:t> </a:t>
            </a:r>
            <a:r>
              <a:t>самообслуживание</a:t>
            </a:r>
            <a:r>
              <a:t> </a:t>
            </a:r>
            <a:r>
              <a:t>включает</a:t>
            </a:r>
            <a:r>
              <a:t> </a:t>
            </a:r>
            <a:r>
              <a:t>в</a:t>
            </a:r>
            <a:r>
              <a:t> </a:t>
            </a:r>
            <a:r>
              <a:t>себя</a:t>
            </a:r>
            <a:r>
              <a:t> </a:t>
            </a:r>
            <a:r>
              <a:t>освоение</a:t>
            </a:r>
            <a:r>
              <a:t> </a:t>
            </a:r>
            <a:r>
              <a:t>следующих</a:t>
            </a:r>
            <a:r>
              <a:t> </a:t>
            </a:r>
            <a:r>
              <a:t>навыков</a:t>
            </a:r>
            <a:r>
              <a:t>:</a:t>
            </a:r>
          </a:p>
          <a:p>
            <a:pPr algn="l" indent="0" marL="0">
              <a:buNone/>
            </a:pPr>
            <a:r>
              <a:t>- </a:t>
            </a:r>
            <a:r>
              <a:t>приёма</a:t>
            </a:r>
            <a:r>
              <a:t> </a:t>
            </a:r>
            <a:r>
              <a:t>пищи </a:t>
            </a:r>
            <a:r>
              <a:t>(</a:t>
            </a:r>
            <a:r>
              <a:t>есть</a:t>
            </a:r>
            <a:r>
              <a:t> </a:t>
            </a:r>
            <a:r>
              <a:t>ложкой</a:t>
            </a:r>
            <a:r>
              <a:t>, </a:t>
            </a:r>
            <a:r>
              <a:t>пить</a:t>
            </a:r>
            <a:r>
              <a:t> </a:t>
            </a:r>
            <a:r>
              <a:t>из</a:t>
            </a:r>
            <a:r>
              <a:t> </a:t>
            </a:r>
            <a:r>
              <a:t>чашки</a:t>
            </a:r>
            <a:r>
              <a:t>);</a:t>
            </a:r>
          </a:p>
          <a:p>
            <a:pPr algn="l" indent="0" marL="0">
              <a:buNone/>
            </a:pPr>
            <a:r>
              <a:t>- </a:t>
            </a:r>
            <a:r>
              <a:t>раздевания</a:t>
            </a:r>
            <a:r>
              <a:t> </a:t>
            </a:r>
            <a:r>
              <a:t>и</a:t>
            </a:r>
            <a:r>
              <a:t> </a:t>
            </a:r>
            <a:r>
              <a:t>одевания </a:t>
            </a:r>
            <a:r>
              <a:t>(</a:t>
            </a:r>
            <a:r>
              <a:t>снимать</a:t>
            </a:r>
            <a:r>
              <a:t>, </a:t>
            </a:r>
            <a:r>
              <a:t>одевать</a:t>
            </a:r>
            <a:r>
              <a:t> </a:t>
            </a:r>
            <a:r>
              <a:t>обувь</a:t>
            </a:r>
            <a:r>
              <a:t>, </a:t>
            </a:r>
            <a:r>
              <a:t>колготки</a:t>
            </a:r>
            <a:r>
              <a:t>, </a:t>
            </a:r>
            <a:r>
              <a:t>шорты</a:t>
            </a:r>
            <a:r>
              <a:t>, </a:t>
            </a:r>
            <a:r>
              <a:t>брюки</a:t>
            </a:r>
            <a:r>
              <a:t> </a:t>
            </a:r>
            <a:r>
              <a:t>или</a:t>
            </a:r>
            <a:r>
              <a:t> </a:t>
            </a:r>
            <a:r>
              <a:t>юбку</a:t>
            </a:r>
            <a:r>
              <a:t>, </a:t>
            </a:r>
            <a:r>
              <a:t>шапку</a:t>
            </a:r>
            <a:r>
              <a:t>);</a:t>
            </a:r>
          </a:p>
          <a:p>
            <a:pPr algn="l" indent="0" marL="0">
              <a:buNone/>
            </a:pPr>
            <a:r>
              <a:t>- </a:t>
            </a:r>
            <a:r>
              <a:t>гигиены</a:t>
            </a:r>
            <a:r>
              <a:t> </a:t>
            </a:r>
            <a:r>
              <a:t>тела </a:t>
            </a:r>
            <a:r>
              <a:t>(</a:t>
            </a:r>
            <a:r>
              <a:t>мыть</a:t>
            </a:r>
            <a:r>
              <a:t> </a:t>
            </a:r>
            <a:r>
              <a:t>руки</a:t>
            </a:r>
            <a:r>
              <a:t> </a:t>
            </a:r>
            <a:r>
              <a:t>и</a:t>
            </a:r>
            <a:r>
              <a:t> </a:t>
            </a:r>
            <a:r>
              <a:t>лицо</a:t>
            </a:r>
            <a:r>
              <a:t>, </a:t>
            </a:r>
            <a:r>
              <a:t>вытирать</a:t>
            </a:r>
            <a:r>
              <a:t> </a:t>
            </a:r>
            <a:r>
              <a:t>их</a:t>
            </a:r>
            <a:r>
              <a:t> </a:t>
            </a:r>
            <a:r>
              <a:t>полотенцем</a:t>
            </a:r>
            <a:r>
              <a:t>, </a:t>
            </a:r>
            <a:r>
              <a:t>пользоваться</a:t>
            </a:r>
            <a:r>
              <a:t> </a:t>
            </a:r>
            <a:r>
              <a:t>носовым</a:t>
            </a:r>
            <a:r>
              <a:t> </a:t>
            </a:r>
            <a:r>
              <a:t>платком</a:t>
            </a:r>
            <a:r>
              <a:t> </a:t>
            </a:r>
            <a:r>
              <a:t>и</a:t>
            </a:r>
            <a:r>
              <a:t> </a:t>
            </a:r>
            <a:r>
              <a:t>салфеткой</a:t>
            </a:r>
            <a:r>
              <a:t>);</a:t>
            </a:r>
          </a:p>
          <a:p>
            <a:pPr algn="l" indent="0" marL="0">
              <a:buNone/>
            </a:pPr>
            <a:r>
              <a:t>- </a:t>
            </a:r>
            <a:r>
              <a:t>опрятности </a:t>
            </a:r>
            <a:r>
              <a:t>(</a:t>
            </a:r>
            <a:r>
              <a:t>пользоваться</a:t>
            </a:r>
            <a:r>
              <a:t> </a:t>
            </a:r>
            <a:r>
              <a:t>горшком</a:t>
            </a:r>
            <a:r>
              <a:t>).</a:t>
            </a:r>
          </a:p>
        </p:txBody>
      </p:sp>
    </p:spTree>
  </p:cSld>
</p:sld>
</file>

<file path=ppt/slides/slide1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9" name="GroupShape 13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0" name="Shape 14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  <a:br>
              <a:rPr sz="2800"/>
            </a:br>
            <a:r>
              <a:rPr sz="2800"/>
              <a:t>Эти навыки формируются при условии, если у ребёнка хорошо </a:t>
            </a:r>
            <a:r>
              <a:rPr sz="2800"/>
              <a:t>развиты:</a:t>
            </a:r>
            <a:endParaRPr sz="2800"/>
          </a:p>
        </p:txBody>
      </p:sp>
      <p:sp>
        <p:nvSpPr>
          <p:cNvPr hidden="false" id="141" name="Shape 14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rPr sz="2400"/>
              <a:t>- </a:t>
            </a:r>
            <a:r>
              <a:rPr sz="2400"/>
              <a:t>общая</a:t>
            </a:r>
            <a:r>
              <a:rPr sz="2400"/>
              <a:t> </a:t>
            </a:r>
            <a:r>
              <a:rPr sz="2400"/>
              <a:t>моторика </a:t>
            </a:r>
            <a:r>
              <a:rPr sz="2400"/>
              <a:t>(</a:t>
            </a:r>
            <a:r>
              <a:rPr sz="2400"/>
              <a:t>умение</a:t>
            </a:r>
            <a:r>
              <a:rPr sz="2400"/>
              <a:t> </a:t>
            </a:r>
            <a:r>
              <a:rPr sz="2400"/>
              <a:t>садиться</a:t>
            </a:r>
            <a:r>
              <a:rPr sz="2400"/>
              <a:t>, </a:t>
            </a:r>
            <a:r>
              <a:rPr sz="2400"/>
              <a:t>вставать</a:t>
            </a:r>
            <a:r>
              <a:rPr sz="2400"/>
              <a:t>, </a:t>
            </a:r>
            <a:r>
              <a:rPr sz="2400"/>
              <a:t>ходить</a:t>
            </a:r>
            <a:r>
              <a:rPr sz="2400"/>
              <a:t>, </a:t>
            </a:r>
            <a:r>
              <a:rPr sz="2400"/>
              <a:t>подниматься</a:t>
            </a:r>
            <a:r>
              <a:rPr sz="2400"/>
              <a:t> </a:t>
            </a:r>
            <a:r>
              <a:rPr sz="2400"/>
              <a:t>и</a:t>
            </a:r>
            <a:r>
              <a:rPr sz="2400"/>
              <a:t> </a:t>
            </a:r>
            <a:r>
              <a:rPr sz="2400"/>
              <a:t>спускаться</a:t>
            </a:r>
            <a:r>
              <a:rPr sz="2400"/>
              <a:t> </a:t>
            </a:r>
            <a:r>
              <a:rPr sz="2400"/>
              <a:t>по</a:t>
            </a:r>
            <a:r>
              <a:rPr sz="2400"/>
              <a:t> </a:t>
            </a:r>
            <a:r>
              <a:rPr sz="2400"/>
              <a:t>ступенькам</a:t>
            </a:r>
            <a:r>
              <a:rPr sz="2400"/>
              <a:t>);</a:t>
            </a:r>
          </a:p>
          <a:p>
            <a:pPr algn="l" indent="0" marL="0">
              <a:buNone/>
            </a:pPr>
            <a:r>
              <a:rPr sz="2400"/>
              <a:t>- </a:t>
            </a:r>
            <a:r>
              <a:rPr sz="2400"/>
              <a:t>мелкая</a:t>
            </a:r>
            <a:r>
              <a:rPr sz="2400"/>
              <a:t> </a:t>
            </a:r>
            <a:r>
              <a:rPr sz="2400"/>
              <a:t>моторика </a:t>
            </a:r>
            <a:r>
              <a:rPr sz="2400"/>
              <a:t>(</a:t>
            </a:r>
            <a:r>
              <a:rPr sz="2400"/>
              <a:t>умение</a:t>
            </a:r>
            <a:r>
              <a:rPr sz="2400"/>
              <a:t> </a:t>
            </a:r>
            <a:r>
              <a:rPr sz="2400"/>
              <a:t>толкать</a:t>
            </a:r>
            <a:r>
              <a:rPr sz="2400"/>
              <a:t>, </a:t>
            </a:r>
            <a:r>
              <a:rPr sz="2400"/>
              <a:t>тянуть</a:t>
            </a:r>
            <a:r>
              <a:rPr sz="2400"/>
              <a:t>, </a:t>
            </a:r>
            <a:r>
              <a:rPr sz="2400"/>
              <a:t>переворачивать</a:t>
            </a:r>
            <a:r>
              <a:rPr sz="2400"/>
              <a:t> </a:t>
            </a:r>
            <a:r>
              <a:rPr sz="2400"/>
              <a:t>предмет</a:t>
            </a:r>
            <a:r>
              <a:rPr sz="2400"/>
              <a:t>, </a:t>
            </a:r>
            <a:r>
              <a:rPr sz="2400"/>
              <a:t>держать</a:t>
            </a:r>
            <a:r>
              <a:rPr sz="2400"/>
              <a:t> </a:t>
            </a:r>
            <a:r>
              <a:rPr sz="2400"/>
              <a:t>его</a:t>
            </a:r>
            <a:r>
              <a:rPr sz="2400"/>
              <a:t> </a:t>
            </a:r>
            <a:r>
              <a:rPr sz="2400"/>
              <a:t>и</a:t>
            </a:r>
            <a:r>
              <a:rPr sz="2400"/>
              <a:t> </a:t>
            </a:r>
            <a:r>
              <a:rPr sz="2400"/>
              <a:t>выпускать</a:t>
            </a:r>
            <a:r>
              <a:rPr sz="2400"/>
              <a:t> </a:t>
            </a:r>
            <a:r>
              <a:rPr sz="2400"/>
              <a:t>из</a:t>
            </a:r>
            <a:r>
              <a:rPr sz="2400"/>
              <a:t> </a:t>
            </a:r>
            <a:r>
              <a:rPr sz="2400"/>
              <a:t>рук</a:t>
            </a:r>
            <a:r>
              <a:rPr sz="2400"/>
              <a:t>, </a:t>
            </a:r>
            <a:r>
              <a:rPr sz="2400"/>
              <a:t>играть</a:t>
            </a:r>
            <a:r>
              <a:rPr sz="2400"/>
              <a:t> </a:t>
            </a:r>
            <a:r>
              <a:rPr sz="2400"/>
              <a:t>с</a:t>
            </a:r>
            <a:r>
              <a:rPr sz="2400"/>
              <a:t> </a:t>
            </a:r>
            <a:r>
              <a:rPr sz="2400"/>
              <a:t>водой</a:t>
            </a:r>
            <a:r>
              <a:rPr sz="2400"/>
              <a:t>, </a:t>
            </a:r>
            <a:r>
              <a:rPr sz="2400"/>
              <a:t>опускать</a:t>
            </a:r>
            <a:r>
              <a:rPr sz="2400"/>
              <a:t> </a:t>
            </a:r>
            <a:r>
              <a:rPr sz="2400"/>
              <a:t>предметы</a:t>
            </a:r>
            <a:r>
              <a:rPr sz="2400"/>
              <a:t> </a:t>
            </a:r>
            <a:r>
              <a:rPr sz="2400"/>
              <a:t>в</a:t>
            </a:r>
            <a:r>
              <a:rPr sz="2400"/>
              <a:t> </a:t>
            </a:r>
            <a:r>
              <a:rPr sz="2400"/>
              <a:t>отверстие</a:t>
            </a:r>
            <a:r>
              <a:rPr sz="2400"/>
              <a:t> </a:t>
            </a:r>
            <a:r>
              <a:rPr sz="2400"/>
              <a:t>в</a:t>
            </a:r>
            <a:r>
              <a:rPr sz="2400"/>
              <a:t> </a:t>
            </a:r>
            <a:r>
              <a:rPr sz="2400"/>
              <a:t>коробке</a:t>
            </a:r>
            <a:r>
              <a:rPr sz="2400"/>
              <a:t>, </a:t>
            </a:r>
            <a:r>
              <a:rPr sz="2400"/>
              <a:t>брать</a:t>
            </a:r>
            <a:r>
              <a:rPr sz="2400"/>
              <a:t> </a:t>
            </a:r>
            <a:r>
              <a:rPr sz="2400"/>
              <a:t>мелкие</a:t>
            </a:r>
            <a:r>
              <a:rPr sz="2400"/>
              <a:t> </a:t>
            </a:r>
            <a:r>
              <a:rPr sz="2400"/>
              <a:t>предметы</a:t>
            </a:r>
            <a:r>
              <a:rPr sz="2400"/>
              <a:t> </a:t>
            </a:r>
            <a:r>
              <a:rPr sz="2400"/>
              <a:t>двумя</a:t>
            </a:r>
            <a:r>
              <a:rPr sz="2400"/>
              <a:t> </a:t>
            </a:r>
            <a:r>
              <a:rPr sz="2400"/>
              <a:t>пальцами</a:t>
            </a:r>
            <a:r>
              <a:rPr sz="2400"/>
              <a:t>, </a:t>
            </a:r>
            <a:r>
              <a:rPr sz="2400"/>
              <a:t>выполнять</a:t>
            </a:r>
            <a:r>
              <a:rPr sz="2400"/>
              <a:t> </a:t>
            </a:r>
            <a:r>
              <a:rPr sz="2400"/>
              <a:t>несложные</a:t>
            </a:r>
            <a:r>
              <a:rPr sz="2400"/>
              <a:t> </a:t>
            </a:r>
            <a:r>
              <a:rPr sz="2400"/>
              <a:t>пальчиковые</a:t>
            </a:r>
            <a:r>
              <a:rPr sz="2400"/>
              <a:t> </a:t>
            </a:r>
            <a:r>
              <a:rPr sz="2400"/>
              <a:t>игры</a:t>
            </a:r>
            <a:r>
              <a:rPr sz="2400"/>
              <a:t>);</a:t>
            </a:r>
          </a:p>
          <a:p>
            <a:pPr algn="l" indent="0" marL="0">
              <a:buNone/>
            </a:pPr>
            <a:r>
              <a:rPr sz="2400"/>
              <a:t>- </a:t>
            </a:r>
            <a:r>
              <a:rPr sz="2400"/>
              <a:t>зрительно</a:t>
            </a:r>
            <a:r>
              <a:rPr sz="2400"/>
              <a:t>-</a:t>
            </a:r>
            <a:r>
              <a:rPr sz="2400"/>
              <a:t>слуховое</a:t>
            </a:r>
            <a:r>
              <a:rPr sz="2400"/>
              <a:t> </a:t>
            </a:r>
            <a:r>
              <a:rPr sz="2400"/>
              <a:t>внимание </a:t>
            </a:r>
            <a:r>
              <a:rPr sz="2400"/>
              <a:t>(</a:t>
            </a:r>
            <a:r>
              <a:rPr sz="2400"/>
              <a:t>умение</a:t>
            </a:r>
            <a:r>
              <a:rPr sz="2400"/>
              <a:t> </a:t>
            </a:r>
            <a:r>
              <a:rPr sz="2400"/>
              <a:t>смотреть</a:t>
            </a:r>
            <a:r>
              <a:rPr sz="2400"/>
              <a:t> </a:t>
            </a:r>
            <a:r>
              <a:rPr sz="2400"/>
              <a:t>и</a:t>
            </a:r>
            <a:r>
              <a:rPr sz="2400"/>
              <a:t> </a:t>
            </a:r>
            <a:r>
              <a:rPr sz="2400"/>
              <a:t>приходить</a:t>
            </a:r>
            <a:r>
              <a:rPr sz="2400"/>
              <a:t>, </a:t>
            </a:r>
            <a:r>
              <a:rPr sz="2400"/>
              <a:t>когда</a:t>
            </a:r>
            <a:r>
              <a:rPr sz="2400"/>
              <a:t> </a:t>
            </a:r>
            <a:r>
              <a:rPr sz="2400"/>
              <a:t>зовут</a:t>
            </a:r>
            <a:r>
              <a:rPr sz="2400"/>
              <a:t>, </a:t>
            </a:r>
            <a:r>
              <a:rPr sz="2400"/>
              <a:t>слушать</a:t>
            </a:r>
            <a:r>
              <a:rPr sz="2400"/>
              <a:t> </a:t>
            </a:r>
            <a:r>
              <a:rPr sz="2400"/>
              <a:t>сказки</a:t>
            </a:r>
            <a:r>
              <a:rPr sz="2400"/>
              <a:t>, </a:t>
            </a:r>
            <a:r>
              <a:rPr sz="2400"/>
              <a:t>отвечать</a:t>
            </a:r>
            <a:r>
              <a:rPr sz="2400"/>
              <a:t> </a:t>
            </a:r>
            <a:r>
              <a:rPr sz="2400"/>
              <a:t>на</a:t>
            </a:r>
            <a:r>
              <a:rPr sz="2400"/>
              <a:t> </a:t>
            </a:r>
            <a:r>
              <a:rPr sz="2400"/>
              <a:t>вопросы</a:t>
            </a:r>
            <a:r>
              <a:rPr sz="2400"/>
              <a:t> </a:t>
            </a:r>
            <a:r>
              <a:rPr sz="2400"/>
              <a:t>доступным</a:t>
            </a:r>
            <a:r>
              <a:rPr sz="2400"/>
              <a:t> </a:t>
            </a:r>
            <a:r>
              <a:rPr sz="2400"/>
              <a:t>способом</a:t>
            </a:r>
            <a:r>
              <a:rPr sz="2400"/>
              <a:t>);</a:t>
            </a:r>
          </a:p>
          <a:p>
            <a:pPr algn="l" indent="0" marL="0">
              <a:buNone/>
            </a:pPr>
            <a:r>
              <a:rPr sz="2400"/>
              <a:t>- </a:t>
            </a:r>
            <a:r>
              <a:rPr sz="2400"/>
              <a:t>мышление </a:t>
            </a:r>
            <a:r>
              <a:rPr sz="2400"/>
              <a:t>(</a:t>
            </a:r>
            <a:r>
              <a:rPr sz="2400"/>
              <a:t>уметь</a:t>
            </a:r>
            <a:r>
              <a:rPr sz="2400"/>
              <a:t> </a:t>
            </a:r>
            <a:r>
              <a:rPr sz="2400"/>
              <a:t>узнавать</a:t>
            </a:r>
            <a:r>
              <a:rPr sz="2400"/>
              <a:t> </a:t>
            </a:r>
            <a:r>
              <a:rPr sz="2400"/>
              <a:t>предметы</a:t>
            </a:r>
            <a:r>
              <a:rPr sz="2400"/>
              <a:t>; </a:t>
            </a:r>
            <a:r>
              <a:rPr sz="2400"/>
              <a:t>выполнять</a:t>
            </a:r>
            <a:r>
              <a:rPr sz="2400"/>
              <a:t> </a:t>
            </a:r>
            <a:r>
              <a:rPr sz="2400"/>
              <a:t>простые</a:t>
            </a:r>
            <a:r>
              <a:rPr sz="2400"/>
              <a:t> </a:t>
            </a:r>
            <a:r>
              <a:rPr sz="2400"/>
              <a:t>указания</a:t>
            </a:r>
            <a:r>
              <a:rPr sz="2400"/>
              <a:t>, </a:t>
            </a:r>
            <a:r>
              <a:rPr sz="2400"/>
              <a:t>поручения</a:t>
            </a:r>
            <a:r>
              <a:rPr sz="2400"/>
              <a:t>; </a:t>
            </a:r>
            <a:r>
              <a:rPr sz="2400"/>
              <a:t>уметь</a:t>
            </a:r>
            <a:r>
              <a:rPr sz="2400"/>
              <a:t> </a:t>
            </a:r>
            <a:r>
              <a:rPr sz="2400"/>
              <a:t>имитировать</a:t>
            </a:r>
            <a:r>
              <a:rPr sz="2400"/>
              <a:t>, </a:t>
            </a:r>
            <a:r>
              <a:rPr sz="2400"/>
              <a:t>т</a:t>
            </a:r>
            <a:r>
              <a:rPr sz="2400"/>
              <a:t>.</a:t>
            </a:r>
            <a:r>
              <a:rPr sz="2400"/>
              <a:t>е</a:t>
            </a:r>
            <a:r>
              <a:rPr sz="2400"/>
              <a:t>. </a:t>
            </a:r>
            <a:r>
              <a:rPr sz="2400"/>
              <a:t>подражать</a:t>
            </a:r>
            <a:r>
              <a:rPr sz="2400"/>
              <a:t> </a:t>
            </a:r>
            <a:r>
              <a:rPr sz="2400"/>
              <a:t>действиям</a:t>
            </a:r>
            <a:r>
              <a:rPr sz="2400"/>
              <a:t> </a:t>
            </a:r>
            <a:r>
              <a:rPr sz="2400"/>
              <a:t>взрослых</a:t>
            </a:r>
            <a:r>
              <a:rPr sz="2400"/>
              <a:t>).</a:t>
            </a:r>
          </a:p>
        </p:txBody>
      </p:sp>
    </p:spTree>
  </p:cSld>
</p:sld>
</file>

<file path=ppt/slides/slide1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42" name="GroupShape 1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3" name="Shape 14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t>Алгоритм мытья рук</a:t>
            </a:r>
          </a:p>
        </p:txBody>
      </p:sp>
      <p:pic>
        <p:nvPicPr>
          <p:cNvPr hidden="false" id="145" name="Picture 145"/>
          <p:cNvPicPr preferRelativeResize="true"/>
          <p:nvPr isPhoto="false">
            <p:ph idx="1" type="body"/>
          </p:nvPr>
        </p:nvPicPr>
        <p:blipFill>
          <a:blip r:embed="rId1"/>
          <a:stretch/>
        </p:blipFill>
        <p:spPr>
          <a:xfrm flipH="false" flipV="false" rot="0">
            <a:off x="332740" y="773430"/>
            <a:ext cx="6861810" cy="4794885"/>
          </a:xfrm>
          <a:prstGeom prst="rect">
            <a:avLst/>
          </a:prstGeom>
        </p:spPr>
      </p:pic>
      <p:sp>
        <p:nvSpPr>
          <p:cNvPr hidden="false" id="146" name="Shape 146"/>
          <p:cNvSpPr txBox="true"/>
          <p:nvPr isPhoto="false"/>
        </p:nvSpPr>
        <p:spPr>
          <a:xfrm flipH="false" flipV="false" rot="0">
            <a:off x="7195185" y="1798954"/>
            <a:ext cx="3756025" cy="3434715"/>
          </a:xfrm>
          <a:prstGeom prst="rect">
            <a:avLst/>
          </a:prstGeom>
        </p:spPr>
        <p:txBody>
          <a:bodyPr bIns="45720" lIns="91440" rIns="91440" tIns="45720">
            <a:noAutofit/>
          </a:bodyPr>
          <a:p>
            <a:pPr algn="l" indent="0" marL="0"/>
            <a:r>
              <a:rPr sz="18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Мытьё рук для детей – это один из самых важных способов их защиты от инфекций и заболеваний. Дети особенно нуждаются в этом правиле, чтобы уберечь их от различных инфекций и болезней. Поэтому, нужно учить детей правильно мыть руки.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47" name="GroupShape 1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8" name="Shape 14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  <a:br/>
            <a:br/>
            <a:r>
              <a:rPr b="true"/>
              <a:t>Алгоритм</a:t>
            </a:r>
            <a:r>
              <a:rPr b="true"/>
              <a:t> </a:t>
            </a:r>
            <a:r>
              <a:rPr b="true"/>
              <a:t>мытья</a:t>
            </a:r>
            <a:r>
              <a:rPr b="true"/>
              <a:t> </a:t>
            </a:r>
            <a:r>
              <a:rPr b="true"/>
              <a:t>рук</a:t>
            </a:r>
            <a:r>
              <a:rPr b="true"/>
              <a:t> </a:t>
            </a:r>
            <a:r>
              <a:rPr b="true"/>
              <a:t>должен</a:t>
            </a:r>
            <a:r>
              <a:rPr b="true"/>
              <a:t> </a:t>
            </a:r>
            <a:r>
              <a:rPr b="true"/>
              <a:t>выглядеть</a:t>
            </a:r>
            <a:r>
              <a:rPr b="true"/>
              <a:t> </a:t>
            </a:r>
            <a:r>
              <a:rPr b="true"/>
              <a:t>следующим</a:t>
            </a:r>
            <a:r>
              <a:rPr b="true"/>
              <a:t> </a:t>
            </a:r>
            <a:r>
              <a:rPr b="true"/>
              <a:t>образом</a:t>
            </a:r>
            <a:r>
              <a:rPr b="true"/>
              <a:t>:</a:t>
            </a:r>
            <a:br/>
          </a:p>
        </p:txBody>
      </p:sp>
      <p:sp>
        <p:nvSpPr>
          <p:cNvPr hidden="false" id="149" name="Shape 149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endParaRPr sz="2400"/>
          </a:p>
          <a:p>
            <a:pPr algn="l" indent="0" marL="0">
              <a:buNone/>
            </a:pPr>
            <a:r>
              <a:rPr sz="2400"/>
              <a:t>1. </a:t>
            </a:r>
            <a:r>
              <a:rPr sz="2400"/>
              <a:t>Засучить</a:t>
            </a:r>
            <a:r>
              <a:rPr sz="2400"/>
              <a:t> </a:t>
            </a:r>
            <a:r>
              <a:rPr sz="2400"/>
              <a:t>рукава</a:t>
            </a:r>
            <a:r>
              <a:rPr sz="2400"/>
              <a:t>.</a:t>
            </a:r>
            <a:endParaRPr sz="2400"/>
          </a:p>
          <a:p>
            <a:pPr algn="l" indent="0" marL="0">
              <a:buNone/>
            </a:pPr>
            <a:r>
              <a:rPr sz="2400"/>
              <a:t>2. </a:t>
            </a:r>
            <a:r>
              <a:rPr sz="2400"/>
              <a:t>Открыть</a:t>
            </a:r>
            <a:r>
              <a:rPr sz="2400"/>
              <a:t> </a:t>
            </a:r>
            <a:r>
              <a:rPr sz="2400"/>
              <a:t>кра</a:t>
            </a:r>
            <a:r>
              <a:rPr sz="2400"/>
              <a:t>н</a:t>
            </a:r>
            <a:r>
              <a:rPr sz="2400"/>
              <a:t> </a:t>
            </a:r>
            <a:r>
              <a:rPr sz="2400"/>
              <a:t>с</a:t>
            </a:r>
            <a:r>
              <a:rPr sz="2400"/>
              <a:t> </a:t>
            </a:r>
            <a:r>
              <a:rPr sz="2400"/>
              <a:t>теплой</a:t>
            </a:r>
            <a:r>
              <a:rPr sz="2400"/>
              <a:t> </a:t>
            </a:r>
            <a:r>
              <a:rPr sz="2400"/>
              <a:t>водой</a:t>
            </a:r>
            <a:r>
              <a:rPr sz="2400"/>
              <a:t>.</a:t>
            </a:r>
            <a:endParaRPr sz="2400"/>
          </a:p>
          <a:p>
            <a:pPr algn="l" indent="0" marL="0">
              <a:buNone/>
            </a:pPr>
            <a:r>
              <a:rPr sz="2400"/>
              <a:t>3. </a:t>
            </a:r>
            <a:r>
              <a:rPr sz="2400"/>
              <a:t>Намочить</a:t>
            </a:r>
            <a:r>
              <a:rPr sz="2400"/>
              <a:t> </a:t>
            </a:r>
            <a:r>
              <a:rPr sz="2400"/>
              <a:t>руки</a:t>
            </a:r>
            <a:r>
              <a:rPr sz="2400"/>
              <a:t>.</a:t>
            </a:r>
            <a:endParaRPr sz="2400"/>
          </a:p>
          <a:p>
            <a:pPr algn="l" indent="0" marL="0">
              <a:buNone/>
            </a:pPr>
            <a:r>
              <a:rPr sz="2400"/>
              <a:t>4. </a:t>
            </a:r>
            <a:r>
              <a:rPr sz="2400"/>
              <a:t>Используя</a:t>
            </a:r>
            <a:r>
              <a:rPr sz="2400"/>
              <a:t> мыло</a:t>
            </a:r>
            <a:r>
              <a:rPr sz="2400"/>
              <a:t>, </a:t>
            </a:r>
            <a:r>
              <a:rPr sz="2400"/>
              <a:t>тщательно</a:t>
            </a:r>
            <a:r>
              <a:rPr sz="2400"/>
              <a:t> </a:t>
            </a:r>
            <a:r>
              <a:rPr sz="2400"/>
              <a:t>намылить</a:t>
            </a:r>
            <a:r>
              <a:rPr sz="2400"/>
              <a:t> </a:t>
            </a:r>
            <a:r>
              <a:rPr sz="2400"/>
              <a:t>руки</a:t>
            </a:r>
            <a:r>
              <a:rPr sz="2400"/>
              <a:t> </a:t>
            </a:r>
            <a:r>
              <a:rPr sz="2400"/>
              <a:t>до</a:t>
            </a:r>
            <a:r>
              <a:rPr sz="2400"/>
              <a:t> </a:t>
            </a:r>
            <a:r>
              <a:rPr sz="2400"/>
              <a:t>образования</a:t>
            </a:r>
            <a:r>
              <a:rPr sz="2400"/>
              <a:t> </a:t>
            </a:r>
            <a:r>
              <a:rPr sz="2400"/>
              <a:t>пены</a:t>
            </a:r>
            <a:r>
              <a:rPr sz="2400"/>
              <a:t> (</a:t>
            </a:r>
            <a:r>
              <a:rPr sz="2400"/>
              <a:t>делать</a:t>
            </a:r>
            <a:r>
              <a:rPr sz="2400"/>
              <a:t> </a:t>
            </a:r>
            <a:r>
              <a:rPr sz="2400"/>
              <a:t>это</a:t>
            </a:r>
            <a:r>
              <a:rPr sz="2400"/>
              <a:t> </a:t>
            </a:r>
            <a:r>
              <a:rPr sz="2400"/>
              <a:t>необходимо</a:t>
            </a:r>
            <a:r>
              <a:rPr sz="2400"/>
              <a:t> </a:t>
            </a:r>
            <a:r>
              <a:rPr sz="2400"/>
              <a:t>не</a:t>
            </a:r>
            <a:r>
              <a:rPr sz="2400"/>
              <a:t> </a:t>
            </a:r>
            <a:r>
              <a:rPr sz="2400"/>
              <a:t>менее</a:t>
            </a:r>
            <a:r>
              <a:rPr sz="2400"/>
              <a:t> 20-30 </a:t>
            </a:r>
            <a:r>
              <a:rPr sz="2400"/>
              <a:t>секунд</a:t>
            </a:r>
            <a:r>
              <a:rPr sz="2400"/>
              <a:t>, </a:t>
            </a:r>
            <a:r>
              <a:rPr sz="2400"/>
              <a:t>промывая</a:t>
            </a:r>
            <a:r>
              <a:rPr sz="2400"/>
              <a:t> </a:t>
            </a:r>
            <a:r>
              <a:rPr sz="2400"/>
              <a:t>каждый</a:t>
            </a:r>
            <a:r>
              <a:rPr sz="2400"/>
              <a:t> </a:t>
            </a:r>
            <a:r>
              <a:rPr sz="2400"/>
              <a:t>пальчик</a:t>
            </a:r>
            <a:r>
              <a:rPr sz="2400"/>
              <a:t>, </a:t>
            </a:r>
            <a:r>
              <a:rPr sz="2400"/>
              <a:t>межпальцевые</a:t>
            </a:r>
            <a:r>
              <a:rPr sz="2400"/>
              <a:t> </a:t>
            </a:r>
            <a:r>
              <a:rPr sz="2400"/>
              <a:t>промежутки</a:t>
            </a:r>
            <a:r>
              <a:rPr sz="2400"/>
              <a:t> </a:t>
            </a:r>
            <a:r>
              <a:rPr sz="2400"/>
              <a:t>и</a:t>
            </a:r>
            <a:r>
              <a:rPr sz="2400"/>
              <a:t> </a:t>
            </a:r>
            <a:r>
              <a:rPr sz="2400"/>
              <a:t>запястья</a:t>
            </a:r>
            <a:r>
              <a:rPr sz="2400"/>
              <a:t>);</a:t>
            </a:r>
          </a:p>
          <a:p>
            <a:pPr algn="l" indent="0" marL="0">
              <a:buNone/>
            </a:pPr>
            <a:r>
              <a:rPr sz="2400"/>
              <a:t>5. </a:t>
            </a:r>
            <a:r>
              <a:rPr sz="2400"/>
              <a:t>Смыть</a:t>
            </a:r>
            <a:r>
              <a:rPr sz="2400"/>
              <a:t> </a:t>
            </a:r>
            <a:r>
              <a:rPr sz="2400"/>
              <a:t>пену</a:t>
            </a:r>
            <a:r>
              <a:rPr sz="2400"/>
              <a:t> </a:t>
            </a:r>
            <a:r>
              <a:rPr sz="2400"/>
              <a:t>теплой</a:t>
            </a:r>
            <a:r>
              <a:rPr sz="2400"/>
              <a:t> </a:t>
            </a:r>
            <a:r>
              <a:rPr sz="2400"/>
              <a:t>водой</a:t>
            </a:r>
            <a:r>
              <a:rPr sz="2400"/>
              <a:t> (</a:t>
            </a:r>
            <a:r>
              <a:rPr sz="2400"/>
              <a:t>ополаскивание</a:t>
            </a:r>
            <a:r>
              <a:rPr sz="2400"/>
              <a:t> </a:t>
            </a:r>
            <a:r>
              <a:rPr sz="2400"/>
              <a:t>должно</a:t>
            </a:r>
            <a:r>
              <a:rPr sz="2400"/>
              <a:t> </a:t>
            </a:r>
            <a:r>
              <a:rPr sz="2400"/>
              <a:t>производиться</a:t>
            </a:r>
            <a:r>
              <a:rPr sz="2400"/>
              <a:t> </a:t>
            </a:r>
            <a:r>
              <a:rPr sz="2400"/>
              <a:t>от</a:t>
            </a:r>
            <a:r>
              <a:rPr sz="2400"/>
              <a:t> </a:t>
            </a:r>
            <a:r>
              <a:rPr sz="2400"/>
              <a:t>пальчиков</a:t>
            </a:r>
            <a:r>
              <a:rPr sz="2400"/>
              <a:t> </a:t>
            </a:r>
            <a:r>
              <a:rPr sz="2400"/>
              <a:t>к</a:t>
            </a:r>
            <a:r>
              <a:rPr sz="2400"/>
              <a:t> </a:t>
            </a:r>
            <a:r>
              <a:rPr sz="2400"/>
              <a:t>запястью</a:t>
            </a:r>
            <a:r>
              <a:rPr sz="2400"/>
              <a:t>, </a:t>
            </a:r>
            <a:r>
              <a:rPr sz="2400"/>
              <a:t>при</a:t>
            </a:r>
            <a:r>
              <a:rPr sz="2400"/>
              <a:t> </a:t>
            </a:r>
            <a:r>
              <a:rPr sz="2400"/>
              <a:t>этом</a:t>
            </a:r>
            <a:r>
              <a:rPr sz="2400"/>
              <a:t> </a:t>
            </a:r>
            <a:r>
              <a:rPr sz="2400"/>
              <a:t>ладошки</a:t>
            </a:r>
            <a:r>
              <a:rPr sz="2400"/>
              <a:t> </a:t>
            </a:r>
            <a:r>
              <a:rPr sz="2400"/>
              <a:t>приподняты</a:t>
            </a:r>
            <a:r>
              <a:rPr sz="2400"/>
              <a:t> </a:t>
            </a:r>
            <a:r>
              <a:rPr sz="2400"/>
              <a:t>«ковшиком»</a:t>
            </a:r>
            <a:r>
              <a:rPr sz="2400"/>
              <a:t>);</a:t>
            </a:r>
          </a:p>
          <a:p>
            <a:pPr algn="l" indent="0" marL="0">
              <a:buNone/>
            </a:pPr>
            <a:r>
              <a:rPr sz="2400"/>
              <a:t>6. </a:t>
            </a:r>
            <a:r>
              <a:rPr sz="2400"/>
              <a:t>Просушить</a:t>
            </a:r>
            <a:r>
              <a:rPr sz="2400"/>
              <a:t> </a:t>
            </a:r>
            <a:r>
              <a:rPr sz="2400"/>
              <a:t>кожу</a:t>
            </a:r>
            <a:r>
              <a:rPr sz="2400"/>
              <a:t> </a:t>
            </a:r>
            <a:r>
              <a:rPr sz="2400"/>
              <a:t>чистым</a:t>
            </a:r>
            <a:r>
              <a:rPr sz="2400"/>
              <a:t> </a:t>
            </a:r>
            <a:r>
              <a:rPr sz="2400"/>
              <a:t>полотенцем</a:t>
            </a:r>
            <a:r>
              <a:rPr sz="2400"/>
              <a:t>.</a:t>
            </a:r>
          </a:p>
        </p:txBody>
      </p:sp>
    </p:spTree>
  </p:cSld>
</p:sld>
</file>

<file path=ppt/slides/slide1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50" name="GroupShape 15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1" name="Shape 15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pic>
        <p:nvPicPr>
          <p:cNvPr hidden="false" id="153" name="Picture 153"/>
          <p:cNvPicPr preferRelativeResize="true"/>
          <p:nvPr isPhoto="false">
            <p:ph idx="1" type="body"/>
          </p:nvPr>
        </p:nvPicPr>
        <p:blipFill>
          <a:blip r:embed="rId1"/>
          <a:stretch/>
        </p:blipFill>
        <p:spPr>
          <a:xfrm flipH="false" flipV="false" rot="0">
            <a:off x="4591685" y="441960"/>
            <a:ext cx="2426970" cy="3276600"/>
          </a:xfrm>
          <a:prstGeom prst="rect">
            <a:avLst/>
          </a:prstGeom>
        </p:spPr>
      </p:pic>
      <p:pic>
        <p:nvPicPr>
          <p:cNvPr hidden="false" id="155" name="Picture 155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20760000">
            <a:off x="655320" y="685800"/>
            <a:ext cx="2407920" cy="3207384"/>
          </a:xfrm>
          <a:prstGeom prst="rect">
            <a:avLst/>
          </a:prstGeom>
        </p:spPr>
      </p:pic>
      <p:pic>
        <p:nvPicPr>
          <p:cNvPr hidden="false" id="157" name="Picture 157"/>
          <p:cNvPicPr preferRelativeResize="true"/>
          <p:nvPr isPhoto="false"/>
        </p:nvPicPr>
        <p:blipFill>
          <a:blip r:embed="rId3"/>
          <a:stretch/>
        </p:blipFill>
        <p:spPr>
          <a:xfrm flipH="false" flipV="false" rot="360000">
            <a:off x="8016240" y="560705"/>
            <a:ext cx="2439670" cy="3249930"/>
          </a:xfrm>
          <a:prstGeom prst="rect">
            <a:avLst/>
          </a:prstGeom>
        </p:spPr>
      </p:pic>
      <p:pic>
        <p:nvPicPr>
          <p:cNvPr hidden="false" id="159" name="Picture 159"/>
          <p:cNvPicPr preferRelativeResize="true"/>
          <p:nvPr isPhoto="false"/>
        </p:nvPicPr>
        <p:blipFill>
          <a:blip r:embed="rId4"/>
          <a:stretch/>
        </p:blipFill>
        <p:spPr>
          <a:xfrm flipH="false" flipV="false" rot="21120000">
            <a:off x="2542540" y="3183890"/>
            <a:ext cx="2626995" cy="3499484"/>
          </a:xfrm>
          <a:prstGeom prst="rect">
            <a:avLst/>
          </a:prstGeom>
        </p:spPr>
      </p:pic>
      <p:pic>
        <p:nvPicPr>
          <p:cNvPr hidden="false" id="161" name="Picture 161"/>
          <p:cNvPicPr preferRelativeResize="true"/>
          <p:nvPr isPhoto="false"/>
        </p:nvPicPr>
        <p:blipFill>
          <a:blip r:embed="rId5"/>
          <a:stretch/>
        </p:blipFill>
        <p:spPr>
          <a:xfrm flipH="false" flipV="false" rot="480000">
            <a:off x="6308725" y="3284855"/>
            <a:ext cx="2172969" cy="3429634"/>
          </a:xfrm>
          <a:prstGeom prst="rect">
            <a:avLst/>
          </a:prstGeom>
        </p:spPr>
      </p:pic>
    </p:spTree>
  </p:cSld>
</p:sld>
</file>

<file path=ppt/slides/slide1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62" name="GroupShape 16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3" name="Shape 16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r>
              <a:t>Алгоритм одевания</a:t>
            </a:r>
          </a:p>
        </p:txBody>
      </p:sp>
      <p:sp>
        <p:nvSpPr>
          <p:cNvPr hidden="false" id="164" name="Shape 164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rPr sz="1800"/>
              <a:t> </a:t>
            </a:r>
            <a:r>
              <a:rPr sz="1800"/>
              <a:t>Как</a:t>
            </a:r>
            <a:r>
              <a:rPr sz="1800"/>
              <a:t> </a:t>
            </a:r>
            <a:r>
              <a:rPr sz="1800"/>
              <a:t>правило</a:t>
            </a:r>
            <a:r>
              <a:rPr sz="1800"/>
              <a:t>, </a:t>
            </a:r>
            <a:r>
              <a:rPr sz="1800"/>
              <a:t>родители</a:t>
            </a:r>
            <a:r>
              <a:rPr sz="1800"/>
              <a:t> </a:t>
            </a:r>
            <a:r>
              <a:rPr sz="1800"/>
              <a:t>плохо</a:t>
            </a:r>
            <a:r>
              <a:rPr sz="1800"/>
              <a:t> </a:t>
            </a:r>
            <a:r>
              <a:rPr sz="1800"/>
              <a:t>себе</a:t>
            </a:r>
            <a:r>
              <a:rPr sz="1800"/>
              <a:t> </a:t>
            </a:r>
            <a:r>
              <a:rPr sz="1800"/>
              <a:t>представляют</a:t>
            </a:r>
            <a:r>
              <a:rPr sz="1800"/>
              <a:t>, </a:t>
            </a:r>
            <a:r>
              <a:rPr sz="1800"/>
              <a:t>как</a:t>
            </a:r>
            <a:r>
              <a:rPr sz="1800"/>
              <a:t> </a:t>
            </a:r>
            <a:r>
              <a:rPr sz="1800"/>
              <a:t>проходит</a:t>
            </a:r>
            <a:r>
              <a:rPr sz="1800"/>
              <a:t> </a:t>
            </a:r>
            <a:r>
              <a:rPr sz="1800"/>
              <a:t>процесс</a:t>
            </a:r>
            <a:r>
              <a:rPr sz="1800"/>
              <a:t> </a:t>
            </a:r>
            <a:r>
              <a:rPr sz="1800"/>
              <a:t>одевания</a:t>
            </a:r>
            <a:r>
              <a:rPr sz="1800"/>
              <a:t> </a:t>
            </a:r>
            <a:r>
              <a:rPr sz="1800"/>
              <a:t>детей</a:t>
            </a:r>
            <a:r>
              <a:rPr sz="1800"/>
              <a:t> </a:t>
            </a:r>
            <a:r>
              <a:rPr sz="1800"/>
              <a:t>на</a:t>
            </a:r>
            <a:r>
              <a:rPr sz="1800"/>
              <a:t> </a:t>
            </a:r>
            <a:r>
              <a:rPr sz="1800"/>
              <a:t>прогулку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детском</a:t>
            </a:r>
            <a:r>
              <a:rPr sz="1800"/>
              <a:t> </a:t>
            </a:r>
            <a:r>
              <a:rPr sz="1800"/>
              <a:t>саду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 </a:t>
            </a:r>
            <a:r>
              <a:rPr sz="1800"/>
              <a:t>Чем</a:t>
            </a:r>
            <a:r>
              <a:rPr sz="1800"/>
              <a:t> </a:t>
            </a:r>
            <a:r>
              <a:rPr sz="1800"/>
              <a:t>вы</a:t>
            </a:r>
            <a:r>
              <a:rPr sz="1800"/>
              <a:t> </a:t>
            </a:r>
            <a:r>
              <a:rPr sz="1800"/>
              <a:t>можете</a:t>
            </a:r>
            <a:r>
              <a:rPr sz="1800"/>
              <a:t> </a:t>
            </a:r>
            <a:r>
              <a:rPr sz="1800"/>
              <a:t>помочь</a:t>
            </a:r>
            <a:r>
              <a:rPr sz="1800"/>
              <a:t> </a:t>
            </a:r>
            <a:r>
              <a:rPr sz="1800"/>
              <a:t>своему</a:t>
            </a:r>
            <a:r>
              <a:rPr sz="1800"/>
              <a:t> </a:t>
            </a:r>
            <a:r>
              <a:rPr sz="1800"/>
              <a:t>ребенку</a:t>
            </a:r>
            <a:r>
              <a:rPr sz="1800"/>
              <a:t>?</a:t>
            </a:r>
          </a:p>
          <a:p>
            <a:pPr algn="l" indent="0" marL="0">
              <a:buNone/>
            </a:pPr>
            <a:r>
              <a:rPr sz="1800"/>
              <a:t> </a:t>
            </a:r>
            <a:r>
              <a:rPr sz="1800"/>
              <a:t>Забирая</a:t>
            </a:r>
            <a:r>
              <a:rPr sz="1800"/>
              <a:t> </a:t>
            </a:r>
            <a:r>
              <a:rPr sz="1800"/>
              <a:t>ребенка</a:t>
            </a:r>
            <a:r>
              <a:rPr sz="1800"/>
              <a:t> </a:t>
            </a:r>
            <a:r>
              <a:rPr sz="1800"/>
              <a:t>из</a:t>
            </a:r>
            <a:r>
              <a:rPr sz="1800"/>
              <a:t> </a:t>
            </a:r>
            <a:r>
              <a:rPr sz="1800"/>
              <a:t>сада</a:t>
            </a:r>
            <a:r>
              <a:rPr sz="1800"/>
              <a:t>, </a:t>
            </a:r>
            <a:r>
              <a:rPr sz="1800"/>
              <a:t>приучайте</a:t>
            </a:r>
            <a:r>
              <a:rPr sz="1800"/>
              <a:t> </a:t>
            </a:r>
            <a:r>
              <a:rPr sz="1800"/>
              <a:t>его</a:t>
            </a:r>
            <a:r>
              <a:rPr sz="1800"/>
              <a:t> </a:t>
            </a:r>
            <a:r>
              <a:rPr sz="1800"/>
              <a:t>к</a:t>
            </a:r>
            <a:r>
              <a:rPr sz="1800"/>
              <a:t> </a:t>
            </a:r>
            <a:r>
              <a:rPr sz="1800"/>
              <a:t>одеванию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следующей</a:t>
            </a:r>
            <a:r>
              <a:rPr sz="1800"/>
              <a:t> </a:t>
            </a:r>
            <a:r>
              <a:rPr sz="1800"/>
              <a:t>последовательности</a:t>
            </a:r>
            <a:r>
              <a:rPr sz="1800"/>
              <a:t>:</a:t>
            </a:r>
          </a:p>
          <a:p>
            <a:pPr algn="l" indent="0" marL="0">
              <a:buNone/>
            </a:pPr>
            <a:r>
              <a:rPr sz="1800"/>
              <a:t>- </a:t>
            </a:r>
            <a:r>
              <a:rPr sz="1800"/>
              <a:t>Снимаем</a:t>
            </a:r>
            <a:r>
              <a:rPr sz="1800"/>
              <a:t> </a:t>
            </a:r>
            <a:r>
              <a:rPr sz="1800"/>
              <a:t>групповую</a:t>
            </a:r>
            <a:r>
              <a:rPr sz="1800"/>
              <a:t> </a:t>
            </a:r>
            <a:r>
              <a:rPr sz="1800"/>
              <a:t>одежду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обувь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убираем</a:t>
            </a:r>
            <a:r>
              <a:rPr sz="1800"/>
              <a:t> </a:t>
            </a:r>
            <a:r>
              <a:rPr sz="1800"/>
              <a:t>ее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шкаф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- </a:t>
            </a:r>
            <a:r>
              <a:rPr sz="1800"/>
              <a:t>Достаем</a:t>
            </a:r>
            <a:r>
              <a:rPr sz="1800"/>
              <a:t> </a:t>
            </a:r>
            <a:r>
              <a:rPr sz="1800"/>
              <a:t>из</a:t>
            </a:r>
            <a:r>
              <a:rPr sz="1800"/>
              <a:t> </a:t>
            </a:r>
            <a:r>
              <a:rPr sz="1800"/>
              <a:t>шкафчика</a:t>
            </a:r>
            <a:r>
              <a:rPr sz="1800"/>
              <a:t> </a:t>
            </a:r>
            <a:r>
              <a:rPr sz="1800"/>
              <a:t>нижнюю</a:t>
            </a:r>
            <a:r>
              <a:rPr sz="1800"/>
              <a:t> </a:t>
            </a:r>
            <a:r>
              <a:rPr sz="1800"/>
              <a:t>часть</a:t>
            </a:r>
            <a:r>
              <a:rPr sz="1800"/>
              <a:t> </a:t>
            </a:r>
            <a:r>
              <a:rPr sz="1800"/>
              <a:t>одежды</a:t>
            </a:r>
            <a:r>
              <a:rPr sz="1800"/>
              <a:t> (</a:t>
            </a:r>
            <a:r>
              <a:rPr sz="1800"/>
              <a:t>штанишки</a:t>
            </a:r>
            <a:r>
              <a:rPr sz="1800"/>
              <a:t>, </a:t>
            </a:r>
            <a:r>
              <a:rPr sz="1800"/>
              <a:t>брючки</a:t>
            </a:r>
            <a:r>
              <a:rPr sz="1800"/>
              <a:t>…) </a:t>
            </a:r>
            <a:r>
              <a:rPr sz="1800"/>
              <a:t>Одеваемся</a:t>
            </a:r>
            <a:r>
              <a:rPr sz="1800"/>
              <a:t> </a:t>
            </a:r>
            <a:r>
              <a:rPr sz="1800"/>
              <a:t>с</a:t>
            </a:r>
            <a:r>
              <a:rPr sz="1800"/>
              <a:t> </a:t>
            </a:r>
            <a:r>
              <a:rPr sz="1800"/>
              <a:t>вашей</a:t>
            </a:r>
            <a:r>
              <a:rPr sz="1800"/>
              <a:t> </a:t>
            </a:r>
            <a:r>
              <a:rPr sz="1800"/>
              <a:t>частичной</a:t>
            </a:r>
            <a:r>
              <a:rPr sz="1800"/>
              <a:t> </a:t>
            </a:r>
            <a:r>
              <a:rPr sz="1800"/>
              <a:t>помощью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- </a:t>
            </a:r>
            <a:r>
              <a:rPr sz="1800"/>
              <a:t>Достаем</a:t>
            </a:r>
            <a:r>
              <a:rPr sz="1800"/>
              <a:t> </a:t>
            </a:r>
            <a:r>
              <a:rPr sz="1800"/>
              <a:t>верхнюю</a:t>
            </a:r>
            <a:r>
              <a:rPr sz="1800"/>
              <a:t> </a:t>
            </a:r>
            <a:r>
              <a:rPr sz="1800"/>
              <a:t>часть</a:t>
            </a:r>
            <a:r>
              <a:rPr sz="1800"/>
              <a:t> </a:t>
            </a:r>
            <a:r>
              <a:rPr sz="1800"/>
              <a:t>одежды</a:t>
            </a:r>
            <a:r>
              <a:rPr sz="1800"/>
              <a:t> (</a:t>
            </a:r>
            <a:r>
              <a:rPr sz="1800"/>
              <a:t>кофточку</a:t>
            </a:r>
            <a:r>
              <a:rPr sz="1800"/>
              <a:t>, </a:t>
            </a:r>
            <a:r>
              <a:rPr sz="1800"/>
              <a:t>джемпер</a:t>
            </a:r>
            <a:r>
              <a:rPr sz="1800"/>
              <a:t>, </a:t>
            </a:r>
            <a:r>
              <a:rPr sz="1800"/>
              <a:t>толстовку</a:t>
            </a:r>
            <a:r>
              <a:rPr sz="1800"/>
              <a:t>…)</a:t>
            </a:r>
          </a:p>
          <a:p>
            <a:pPr algn="l" indent="0" marL="0">
              <a:buNone/>
            </a:pPr>
            <a:r>
              <a:rPr sz="1800"/>
              <a:t>- </a:t>
            </a:r>
            <a:r>
              <a:rPr sz="1800"/>
              <a:t>Достаем</a:t>
            </a:r>
            <a:r>
              <a:rPr sz="1800"/>
              <a:t> </a:t>
            </a:r>
            <a:r>
              <a:rPr sz="1800"/>
              <a:t>куртку</a:t>
            </a:r>
            <a:r>
              <a:rPr sz="1800"/>
              <a:t> </a:t>
            </a:r>
            <a:r>
              <a:rPr sz="1800"/>
              <a:t>надеваем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-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последнюю</a:t>
            </a:r>
            <a:r>
              <a:rPr sz="1800"/>
              <a:t> </a:t>
            </a:r>
            <a:r>
              <a:rPr sz="1800"/>
              <a:t>очередь</a:t>
            </a:r>
            <a:r>
              <a:rPr sz="1800"/>
              <a:t> </a:t>
            </a:r>
            <a:r>
              <a:rPr sz="1800"/>
              <a:t>достаем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надеваем</a:t>
            </a:r>
            <a:r>
              <a:rPr sz="1800"/>
              <a:t> </a:t>
            </a:r>
            <a:r>
              <a:rPr sz="1800"/>
              <a:t>головной</a:t>
            </a:r>
            <a:r>
              <a:rPr sz="1800"/>
              <a:t> </a:t>
            </a:r>
            <a:r>
              <a:rPr sz="1800"/>
              <a:t>убор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обувь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  </a:t>
            </a:r>
            <a:r>
              <a:rPr sz="1800"/>
              <a:t>Обращаем</a:t>
            </a:r>
            <a:r>
              <a:rPr sz="1800"/>
              <a:t> </a:t>
            </a:r>
            <a:r>
              <a:rPr sz="1800"/>
              <a:t>внимание</a:t>
            </a:r>
            <a:r>
              <a:rPr sz="1800"/>
              <a:t>, </a:t>
            </a:r>
            <a:r>
              <a:rPr sz="1800"/>
              <a:t>что</a:t>
            </a:r>
            <a:r>
              <a:rPr sz="1800"/>
              <a:t> </a:t>
            </a:r>
            <a:r>
              <a:rPr sz="1800"/>
              <a:t>раздеваемся</a:t>
            </a:r>
            <a:r>
              <a:rPr sz="1800"/>
              <a:t> </a:t>
            </a:r>
            <a:r>
              <a:rPr sz="1800"/>
              <a:t>мы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строго</a:t>
            </a:r>
            <a:r>
              <a:rPr sz="1800"/>
              <a:t> </a:t>
            </a:r>
            <a:r>
              <a:rPr sz="1800"/>
              <a:t>обратной</a:t>
            </a:r>
            <a:r>
              <a:rPr sz="1800"/>
              <a:t> </a:t>
            </a:r>
            <a:r>
              <a:rPr sz="1800"/>
              <a:t>последовательности</a:t>
            </a:r>
            <a:r>
              <a:rPr sz="1800"/>
              <a:t>: </a:t>
            </a:r>
            <a:r>
              <a:rPr sz="1800"/>
              <a:t>головной</a:t>
            </a:r>
            <a:r>
              <a:rPr sz="1800"/>
              <a:t> </a:t>
            </a:r>
            <a:r>
              <a:rPr sz="1800"/>
              <a:t>убор</a:t>
            </a:r>
            <a:r>
              <a:rPr sz="1800"/>
              <a:t> (</a:t>
            </a:r>
            <a:r>
              <a:rPr sz="1800"/>
              <a:t>снял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убрал</a:t>
            </a:r>
            <a:r>
              <a:rPr sz="1800"/>
              <a:t>), </a:t>
            </a:r>
            <a:r>
              <a:rPr sz="1800"/>
              <a:t>куртка</a:t>
            </a:r>
            <a:r>
              <a:rPr sz="1800"/>
              <a:t>, </a:t>
            </a:r>
            <a:r>
              <a:rPr sz="1800"/>
              <a:t>кофта</a:t>
            </a:r>
            <a:r>
              <a:rPr sz="1800"/>
              <a:t>, </a:t>
            </a:r>
            <a:r>
              <a:rPr sz="1800"/>
              <a:t>ботинки</a:t>
            </a:r>
            <a:r>
              <a:rPr sz="1800"/>
              <a:t>, </a:t>
            </a:r>
            <a:r>
              <a:rPr sz="1800"/>
              <a:t>брюки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С</a:t>
            </a:r>
            <a:r>
              <a:rPr sz="1800"/>
              <a:t> </a:t>
            </a:r>
            <a:r>
              <a:rPr sz="1800"/>
              <a:t>чем</a:t>
            </a:r>
            <a:r>
              <a:rPr sz="1800"/>
              <a:t> </a:t>
            </a:r>
            <a:r>
              <a:rPr sz="1800"/>
              <a:t>это</a:t>
            </a:r>
            <a:r>
              <a:rPr sz="1800"/>
              <a:t> </a:t>
            </a:r>
            <a:r>
              <a:rPr sz="1800"/>
              <a:t>связано</a:t>
            </a:r>
            <a:r>
              <a:rPr sz="1800"/>
              <a:t>?</a:t>
            </a:r>
          </a:p>
          <a:p>
            <a:pPr algn="l" indent="0" marL="0">
              <a:buNone/>
            </a:pPr>
            <a:r>
              <a:rPr sz="1800"/>
              <a:t>Одеваясь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раздеваясь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данной</a:t>
            </a:r>
            <a:r>
              <a:rPr sz="1800"/>
              <a:t> </a:t>
            </a:r>
            <a:r>
              <a:rPr sz="1800"/>
              <a:t>последовательности</a:t>
            </a:r>
            <a:r>
              <a:rPr sz="1800"/>
              <a:t>, </a:t>
            </a:r>
            <a:r>
              <a:rPr sz="1800"/>
              <a:t>ребенок</a:t>
            </a:r>
            <a:r>
              <a:rPr sz="1800"/>
              <a:t> </a:t>
            </a:r>
            <a:r>
              <a:rPr sz="1800"/>
              <a:t>не</a:t>
            </a:r>
            <a:r>
              <a:rPr sz="1800"/>
              <a:t> </a:t>
            </a:r>
            <a:r>
              <a:rPr sz="1800"/>
              <a:t>успевает</a:t>
            </a:r>
            <a:r>
              <a:rPr sz="1800"/>
              <a:t> </a:t>
            </a:r>
            <a:r>
              <a:rPr sz="1800"/>
              <a:t>вспотеть</a:t>
            </a:r>
            <a:r>
              <a:rPr sz="1800"/>
              <a:t>, </a:t>
            </a:r>
            <a:r>
              <a:rPr sz="1800"/>
              <a:t>сохраняет</a:t>
            </a:r>
            <a:r>
              <a:rPr sz="1800"/>
              <a:t> </a:t>
            </a:r>
            <a:r>
              <a:rPr sz="1800"/>
              <a:t>свои</a:t>
            </a:r>
            <a:r>
              <a:rPr sz="1800"/>
              <a:t> </a:t>
            </a:r>
            <a:r>
              <a:rPr sz="1800"/>
              <a:t>вещи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чистоте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не</a:t>
            </a:r>
            <a:r>
              <a:rPr sz="1800"/>
              <a:t> </a:t>
            </a:r>
            <a:r>
              <a:rPr sz="1800"/>
              <a:t>теряет</a:t>
            </a:r>
            <a:r>
              <a:rPr sz="1800"/>
              <a:t> </a:t>
            </a:r>
            <a:r>
              <a:rPr sz="1800"/>
              <a:t>их</a:t>
            </a:r>
            <a:r>
              <a:rPr sz="1800"/>
              <a:t> (</a:t>
            </a:r>
            <a:r>
              <a:rPr sz="1800"/>
              <a:t>сразу</a:t>
            </a:r>
            <a:r>
              <a:rPr sz="1800"/>
              <a:t> </a:t>
            </a:r>
            <a:r>
              <a:rPr sz="1800"/>
              <a:t>кладет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шкафчик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не</a:t>
            </a:r>
            <a:r>
              <a:rPr sz="1800"/>
              <a:t> </a:t>
            </a:r>
            <a:r>
              <a:rPr sz="1800"/>
              <a:t>бросает</a:t>
            </a:r>
            <a:r>
              <a:rPr sz="1800"/>
              <a:t> </a:t>
            </a:r>
            <a:r>
              <a:rPr sz="1800"/>
              <a:t>на</a:t>
            </a:r>
            <a:r>
              <a:rPr sz="1800"/>
              <a:t> </a:t>
            </a:r>
            <a:r>
              <a:rPr sz="1800"/>
              <a:t>пол</a:t>
            </a:r>
            <a:r>
              <a:rPr sz="1800"/>
              <a:t>, </a:t>
            </a:r>
            <a:r>
              <a:rPr sz="1800"/>
              <a:t>скамейку</a:t>
            </a:r>
            <a:r>
              <a:rPr sz="1800"/>
              <a:t>), </a:t>
            </a:r>
            <a:r>
              <a:rPr sz="1800"/>
              <a:t>не</a:t>
            </a:r>
            <a:r>
              <a:rPr sz="1800"/>
              <a:t> </a:t>
            </a:r>
            <a:r>
              <a:rPr sz="1800"/>
              <a:t>занимает</a:t>
            </a:r>
            <a:r>
              <a:rPr sz="1800"/>
              <a:t> </a:t>
            </a:r>
            <a:r>
              <a:rPr sz="1800"/>
              <a:t>сидячие</a:t>
            </a:r>
            <a:r>
              <a:rPr sz="1800"/>
              <a:t> </a:t>
            </a:r>
            <a:r>
              <a:rPr sz="1800"/>
              <a:t>места</a:t>
            </a:r>
            <a:r>
              <a:rPr sz="1800"/>
              <a:t> </a:t>
            </a:r>
            <a:r>
              <a:rPr sz="1800"/>
              <a:t>на</a:t>
            </a:r>
            <a:r>
              <a:rPr sz="1800"/>
              <a:t> </a:t>
            </a:r>
            <a:r>
              <a:rPr sz="1800"/>
              <a:t>скамейках</a:t>
            </a:r>
            <a:r>
              <a:rPr sz="1800"/>
              <a:t> (</a:t>
            </a:r>
            <a:r>
              <a:rPr sz="1800"/>
              <a:t>одновременно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раздевалке</a:t>
            </a:r>
            <a:r>
              <a:rPr sz="1800"/>
              <a:t> </a:t>
            </a:r>
            <a:r>
              <a:rPr sz="1800"/>
              <a:t>находится</a:t>
            </a:r>
            <a:r>
              <a:rPr sz="1800"/>
              <a:t> </a:t>
            </a:r>
            <a:r>
              <a:rPr sz="1800"/>
              <a:t>вся</a:t>
            </a:r>
            <a:r>
              <a:rPr sz="1800"/>
              <a:t> </a:t>
            </a:r>
            <a:r>
              <a:rPr sz="1800"/>
              <a:t>группа</a:t>
            </a:r>
            <a:r>
              <a:rPr sz="1800"/>
              <a:t>).</a:t>
            </a:r>
          </a:p>
        </p:txBody>
      </p:sp>
    </p:spTree>
  </p:cSld>
</p:sld>
</file>

<file path=ppt/slides/slide1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65" name="GroupShape 16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6" name="Shape 16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</a:p>
        </p:txBody>
      </p:sp>
      <p:sp>
        <p:nvSpPr>
          <p:cNvPr hidden="false" id="167" name="Shape 16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Char char="•"/>
            </a:pPr>
          </a:p>
        </p:txBody>
      </p:sp>
      <p:pic>
        <p:nvPicPr>
          <p:cNvPr hidden="false" id="169" name="Picture 16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717675" y="1174750"/>
            <a:ext cx="7620000" cy="5212080"/>
          </a:xfrm>
          <a:prstGeom prst="rect">
            <a:avLst/>
          </a:prstGeom>
        </p:spPr>
      </p:pic>
    </p:spTree>
  </p:cSld>
</p:sld>
</file>

<file path=ppt/slides/slide1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70" name="GroupShape 1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1" name="Shape 17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172" name="Shape 17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Char char="•"/>
            </a:pPr>
          </a:p>
        </p:txBody>
      </p:sp>
      <p:pic>
        <p:nvPicPr>
          <p:cNvPr hidden="false" id="174" name="Picture 17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764029" y="1174750"/>
            <a:ext cx="7620000" cy="5391150"/>
          </a:xfrm>
          <a:prstGeom prst="rect">
            <a:avLst/>
          </a:prstGeom>
        </p:spPr>
      </p:pic>
    </p:spTree>
  </p:cSld>
</p:sld>
</file>

<file path=ppt/slides/slide2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75" name="GroupShape 17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6" name="Shape 17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177" name="Shape 17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Char char="•"/>
            </a:pPr>
          </a:p>
        </p:txBody>
      </p:sp>
      <p:pic>
        <p:nvPicPr>
          <p:cNvPr hidden="false" id="179" name="Picture 17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612900" y="1174750"/>
            <a:ext cx="7620000" cy="5523230"/>
          </a:xfrm>
          <a:prstGeom prst="rect">
            <a:avLst/>
          </a:prstGeom>
        </p:spPr>
      </p:pic>
    </p:spTree>
  </p:cSld>
</p:sld>
</file>

<file path=ppt/slides/slide2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80" name="GroupShape 1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1" name="Shape 18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182" name="Shape 18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Char char="•"/>
            </a:pPr>
          </a:p>
        </p:txBody>
      </p:sp>
      <p:pic>
        <p:nvPicPr>
          <p:cNvPr hidden="false" id="184" name="Picture 18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744979" y="1174750"/>
            <a:ext cx="7620000" cy="5600700"/>
          </a:xfrm>
          <a:prstGeom prst="rect">
            <a:avLst/>
          </a:prstGeom>
        </p:spPr>
      </p:pic>
    </p:spTree>
  </p:cSld>
</p:sld>
</file>

<file path=ppt/slides/slide2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85" name="GroupShape 1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6" name="Shape 18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187" name="Shape 18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  <a:r>
              <a:t>Формирование</a:t>
            </a:r>
            <a:r>
              <a:t> </a:t>
            </a:r>
            <a:r>
              <a:t>навыка</a:t>
            </a:r>
            <a:r>
              <a:t> </a:t>
            </a:r>
            <a:r>
              <a:t>самостоятельного</a:t>
            </a:r>
            <a:r>
              <a:t> </a:t>
            </a:r>
            <a:r>
              <a:t>одевания</a:t>
            </a:r>
            <a:r>
              <a:t> </a:t>
            </a:r>
            <a:r>
              <a:t>и</a:t>
            </a:r>
            <a:r>
              <a:t> </a:t>
            </a:r>
            <a:r>
              <a:t>раздевания</a:t>
            </a:r>
            <a:r>
              <a:t> – </a:t>
            </a:r>
            <a:r>
              <a:t>это</a:t>
            </a:r>
            <a:r>
              <a:t> </a:t>
            </a:r>
            <a:r>
              <a:t>важный</a:t>
            </a:r>
            <a:r>
              <a:t> </a:t>
            </a:r>
            <a:r>
              <a:t>шаг</a:t>
            </a:r>
            <a:r>
              <a:t> </a:t>
            </a:r>
            <a:r>
              <a:t>в</a:t>
            </a:r>
            <a:r>
              <a:t> </a:t>
            </a:r>
            <a:r>
              <a:t>развитии</a:t>
            </a:r>
            <a:r>
              <a:t> </a:t>
            </a:r>
            <a:r>
              <a:t>ребёнка</a:t>
            </a:r>
            <a:r>
              <a:t>. </a:t>
            </a:r>
            <a:r>
              <a:t>Он</a:t>
            </a:r>
            <a:r>
              <a:t> </a:t>
            </a:r>
            <a:r>
              <a:t>укрепляет</a:t>
            </a:r>
            <a:r>
              <a:t> </a:t>
            </a:r>
            <a:r>
              <a:t>самооценку</a:t>
            </a:r>
            <a:r>
              <a:t>, </a:t>
            </a:r>
            <a:r>
              <a:t>учит</a:t>
            </a:r>
            <a:r>
              <a:t> </a:t>
            </a:r>
            <a:r>
              <a:t>ориентироваться</a:t>
            </a:r>
            <a:r>
              <a:t> </a:t>
            </a:r>
            <a:r>
              <a:t>в</a:t>
            </a:r>
            <a:r>
              <a:t> </a:t>
            </a:r>
            <a:r>
              <a:t>пространстве</a:t>
            </a:r>
            <a:r>
              <a:t>, </a:t>
            </a:r>
            <a:r>
              <a:t>развивает</a:t>
            </a:r>
            <a:r>
              <a:t> </a:t>
            </a:r>
            <a:r>
              <a:t>мелкую</a:t>
            </a:r>
            <a:r>
              <a:t> </a:t>
            </a:r>
            <a:r>
              <a:t>моторику</a:t>
            </a:r>
            <a:r>
              <a:t>, </a:t>
            </a:r>
            <a:r>
              <a:t>координацию</a:t>
            </a:r>
            <a:r>
              <a:t>, </a:t>
            </a:r>
            <a:r>
              <a:t>логическое</a:t>
            </a:r>
            <a:r>
              <a:t> </a:t>
            </a:r>
            <a:r>
              <a:t>мышление</a:t>
            </a:r>
            <a:r>
              <a:t>, </a:t>
            </a:r>
            <a:r>
              <a:t>чувство</a:t>
            </a:r>
            <a:r>
              <a:t> </a:t>
            </a:r>
            <a:r>
              <a:t>самостоятельности</a:t>
            </a:r>
            <a:r>
              <a:t> </a:t>
            </a:r>
            <a:r>
              <a:t>и</a:t>
            </a:r>
            <a:r>
              <a:t> </a:t>
            </a:r>
            <a:r>
              <a:t>ответственности</a:t>
            </a:r>
            <a:r>
              <a:t>.</a:t>
            </a:r>
          </a:p>
        </p:txBody>
      </p:sp>
    </p:spTree>
  </p:cSld>
</p:sld>
</file>

<file path=ppt/slides/slide2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88" name="GroupShape 18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9" name="Shape 18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br/>
            <a:br/>
            <a:br/>
            <a:r>
              <a:t>Уважаемые</a:t>
            </a:r>
            <a:r>
              <a:t> </a:t>
            </a:r>
            <a:r>
              <a:t>родители</a:t>
            </a:r>
            <a:r>
              <a:t>, </a:t>
            </a:r>
            <a:r>
              <a:t>для</a:t>
            </a:r>
            <a:r>
              <a:t> </a:t>
            </a:r>
            <a:r>
              <a:t>вас</a:t>
            </a:r>
            <a:r>
              <a:t> </a:t>
            </a:r>
            <a:r>
              <a:t>несколько</a:t>
            </a:r>
            <a:r>
              <a:t> </a:t>
            </a:r>
            <a:r>
              <a:t>рекомендаций</a:t>
            </a:r>
            <a:r>
              <a:t>:</a:t>
            </a:r>
            <a:br/>
            <a:br/>
          </a:p>
        </p:txBody>
      </p:sp>
      <p:sp>
        <p:nvSpPr>
          <p:cNvPr hidden="false" id="190" name="Shape 190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Char char="•"/>
            </a:pPr>
            <a:endParaRPr sz="1800"/>
          </a:p>
          <a:p>
            <a:pPr algn="l" indent="0" marL="0">
              <a:buNone/>
            </a:pPr>
            <a:r>
              <a:rPr sz="1800"/>
              <a:t> </a:t>
            </a:r>
            <a:r>
              <a:rPr sz="1800"/>
              <a:t>1. </a:t>
            </a:r>
            <a:r>
              <a:rPr sz="1800"/>
              <a:t>Терпение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позитивный</a:t>
            </a:r>
            <a:r>
              <a:rPr sz="1800"/>
              <a:t> </a:t>
            </a:r>
            <a:r>
              <a:rPr sz="1800"/>
              <a:t>настрой</a:t>
            </a:r>
            <a:r>
              <a:rPr sz="1800"/>
              <a:t>. </a:t>
            </a:r>
            <a:r>
              <a:rPr sz="1800"/>
              <a:t>Не</a:t>
            </a:r>
            <a:r>
              <a:rPr sz="1800"/>
              <a:t> </a:t>
            </a:r>
            <a:r>
              <a:rPr sz="1800"/>
              <a:t>торопите</a:t>
            </a:r>
            <a:r>
              <a:rPr sz="1800"/>
              <a:t> </a:t>
            </a:r>
            <a:r>
              <a:rPr sz="1800"/>
              <a:t>ребёнка</a:t>
            </a:r>
            <a:r>
              <a:rPr sz="1800"/>
              <a:t>. </a:t>
            </a:r>
            <a:r>
              <a:rPr sz="1800"/>
              <a:t>Ваше</a:t>
            </a:r>
            <a:r>
              <a:rPr sz="1800"/>
              <a:t> </a:t>
            </a:r>
            <a:r>
              <a:rPr sz="1800"/>
              <a:t>спокойствие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поддержка</a:t>
            </a:r>
            <a:r>
              <a:rPr sz="1800"/>
              <a:t> – </a:t>
            </a:r>
            <a:r>
              <a:rPr sz="1800"/>
              <a:t>главные</a:t>
            </a:r>
            <a:r>
              <a:rPr sz="1800"/>
              <a:t> </a:t>
            </a:r>
            <a:r>
              <a:rPr sz="1800"/>
              <a:t>помощники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 </a:t>
            </a:r>
            <a:r>
              <a:rPr sz="1800"/>
              <a:t>2. </a:t>
            </a:r>
            <a:r>
              <a:rPr sz="1800"/>
              <a:t>Превратите</a:t>
            </a:r>
            <a:r>
              <a:rPr sz="1800"/>
              <a:t> </a:t>
            </a:r>
            <a:r>
              <a:rPr sz="1800"/>
              <a:t>процесс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</a:t>
            </a:r>
            <a:r>
              <a:rPr sz="1800"/>
              <a:t>игру</a:t>
            </a:r>
            <a:r>
              <a:rPr sz="1800"/>
              <a:t>. </a:t>
            </a:r>
            <a:r>
              <a:rPr sz="1800"/>
              <a:t>Используйте</a:t>
            </a:r>
            <a:r>
              <a:rPr sz="1800"/>
              <a:t> </a:t>
            </a:r>
            <a:r>
              <a:rPr sz="1800"/>
              <a:t>стишки</a:t>
            </a:r>
            <a:r>
              <a:rPr sz="1800"/>
              <a:t>, </a:t>
            </a:r>
            <a:r>
              <a:rPr sz="1800"/>
              <a:t>песни</a:t>
            </a:r>
            <a:r>
              <a:rPr sz="1800"/>
              <a:t>, </a:t>
            </a:r>
            <a:r>
              <a:rPr sz="1800"/>
              <a:t>игрушки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соревновательные</a:t>
            </a:r>
            <a:r>
              <a:rPr sz="1800"/>
              <a:t> </a:t>
            </a:r>
            <a:r>
              <a:rPr sz="1800"/>
              <a:t>моменты</a:t>
            </a:r>
            <a:r>
              <a:rPr sz="1800"/>
              <a:t> (</a:t>
            </a:r>
            <a:r>
              <a:rPr sz="1800"/>
              <a:t>«Кто</a:t>
            </a:r>
            <a:r>
              <a:rPr sz="1800"/>
              <a:t> </a:t>
            </a:r>
            <a:r>
              <a:rPr sz="1800"/>
              <a:t>быстрее</a:t>
            </a:r>
            <a:r>
              <a:rPr sz="1800"/>
              <a:t> </a:t>
            </a:r>
            <a:r>
              <a:rPr sz="1800"/>
              <a:t>снимет</a:t>
            </a:r>
            <a:r>
              <a:rPr sz="1800"/>
              <a:t> </a:t>
            </a:r>
            <a:r>
              <a:rPr sz="1800"/>
              <a:t>носочек</a:t>
            </a:r>
            <a:r>
              <a:rPr sz="1800"/>
              <a:t>?</a:t>
            </a:r>
            <a:r>
              <a:rPr sz="1800"/>
              <a:t>»</a:t>
            </a:r>
            <a:r>
              <a:rPr sz="1800"/>
              <a:t>).</a:t>
            </a:r>
          </a:p>
          <a:p>
            <a:pPr algn="l" indent="0" marL="0">
              <a:buNone/>
            </a:pPr>
            <a:r>
              <a:rPr sz="1800"/>
              <a:t> </a:t>
            </a:r>
            <a:r>
              <a:rPr sz="1800"/>
              <a:t>3. </a:t>
            </a:r>
            <a:r>
              <a:rPr sz="1800"/>
              <a:t>Последовательность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Придерживайтесь</a:t>
            </a:r>
            <a:r>
              <a:rPr sz="1800"/>
              <a:t> </a:t>
            </a:r>
            <a:r>
              <a:rPr sz="1800"/>
              <a:t>одного</a:t>
            </a:r>
            <a:r>
              <a:rPr sz="1800"/>
              <a:t> </a:t>
            </a:r>
            <a:r>
              <a:rPr sz="1800"/>
              <a:t>и</a:t>
            </a:r>
            <a:r>
              <a:rPr sz="1800"/>
              <a:t> </a:t>
            </a:r>
            <a:r>
              <a:rPr sz="1800"/>
              <a:t>того</a:t>
            </a:r>
            <a:r>
              <a:rPr sz="1800"/>
              <a:t> </a:t>
            </a:r>
            <a:r>
              <a:rPr sz="1800"/>
              <a:t>же</a:t>
            </a:r>
            <a:r>
              <a:rPr sz="1800"/>
              <a:t> </a:t>
            </a:r>
            <a:r>
              <a:rPr sz="1800"/>
              <a:t>алгоритма</a:t>
            </a:r>
            <a:r>
              <a:rPr sz="1800"/>
              <a:t> </a:t>
            </a:r>
            <a:r>
              <a:rPr sz="1800"/>
              <a:t>действий</a:t>
            </a:r>
            <a:r>
              <a:rPr sz="1800"/>
              <a:t>, </a:t>
            </a:r>
            <a:r>
              <a:rPr sz="1800"/>
              <a:t>чтобы</a:t>
            </a:r>
            <a:r>
              <a:rPr sz="1800"/>
              <a:t> </a:t>
            </a:r>
            <a:r>
              <a:rPr sz="1800"/>
              <a:t>у</a:t>
            </a:r>
            <a:r>
              <a:rPr sz="1800"/>
              <a:t> </a:t>
            </a:r>
            <a:r>
              <a:rPr sz="1800"/>
              <a:t>ребёнка</a:t>
            </a:r>
            <a:r>
              <a:rPr sz="1800"/>
              <a:t> </a:t>
            </a:r>
            <a:r>
              <a:rPr sz="1800"/>
              <a:t>выработался</a:t>
            </a:r>
            <a:r>
              <a:rPr sz="1800"/>
              <a:t> </a:t>
            </a:r>
            <a:r>
              <a:rPr sz="1800"/>
              <a:t>привычный</a:t>
            </a:r>
            <a:r>
              <a:rPr sz="1800"/>
              <a:t> </a:t>
            </a:r>
            <a:r>
              <a:rPr sz="1800"/>
              <a:t>порядок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 </a:t>
            </a:r>
            <a:r>
              <a:rPr sz="1800"/>
              <a:t>4. </a:t>
            </a:r>
            <a:r>
              <a:rPr sz="1800"/>
              <a:t>Правильная</a:t>
            </a:r>
            <a:r>
              <a:rPr sz="1800"/>
              <a:t> </a:t>
            </a:r>
            <a:r>
              <a:rPr sz="1800"/>
              <a:t>экипировка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Начинайте</a:t>
            </a:r>
            <a:r>
              <a:rPr sz="1800"/>
              <a:t> </a:t>
            </a:r>
            <a:r>
              <a:rPr sz="1800"/>
              <a:t>обучение</a:t>
            </a:r>
            <a:r>
              <a:rPr sz="1800"/>
              <a:t> </a:t>
            </a:r>
            <a:r>
              <a:rPr sz="1800"/>
              <a:t>с</a:t>
            </a:r>
            <a:r>
              <a:rPr sz="1800"/>
              <a:t> </a:t>
            </a:r>
            <a:r>
              <a:rPr sz="1800"/>
              <a:t>простой</a:t>
            </a:r>
            <a:r>
              <a:rPr sz="1800"/>
              <a:t> </a:t>
            </a:r>
            <a:r>
              <a:rPr sz="1800"/>
              <a:t>одежды</a:t>
            </a:r>
            <a:r>
              <a:rPr sz="1800"/>
              <a:t>: </a:t>
            </a:r>
            <a:r>
              <a:rPr sz="1800"/>
              <a:t>свободные</a:t>
            </a:r>
            <a:r>
              <a:rPr sz="1800"/>
              <a:t> </a:t>
            </a:r>
            <a:r>
              <a:rPr sz="1800"/>
              <a:t>вещи</a:t>
            </a:r>
            <a:r>
              <a:rPr sz="1800"/>
              <a:t>, </a:t>
            </a:r>
            <a:r>
              <a:rPr sz="1800"/>
              <a:t>легко</a:t>
            </a:r>
            <a:r>
              <a:rPr sz="1800"/>
              <a:t> </a:t>
            </a:r>
            <a:r>
              <a:rPr sz="1800"/>
              <a:t>застёгивающиеся</a:t>
            </a:r>
            <a:r>
              <a:rPr sz="1800"/>
              <a:t> </a:t>
            </a:r>
            <a:r>
              <a:rPr sz="1800"/>
              <a:t>молнии</a:t>
            </a:r>
            <a:r>
              <a:rPr sz="1800"/>
              <a:t>, </a:t>
            </a:r>
            <a:r>
              <a:rPr sz="1800"/>
              <a:t>липучки</a:t>
            </a:r>
            <a:r>
              <a:rPr sz="1800"/>
              <a:t> </a:t>
            </a:r>
            <a:r>
              <a:rPr sz="1800"/>
              <a:t>вместо</a:t>
            </a:r>
            <a:r>
              <a:rPr sz="1800"/>
              <a:t> </a:t>
            </a:r>
            <a:r>
              <a:rPr sz="1800"/>
              <a:t>шнурков</a:t>
            </a:r>
            <a:r>
              <a:rPr sz="1800"/>
              <a:t>, </a:t>
            </a:r>
            <a:r>
              <a:rPr sz="1800"/>
              <a:t>яркие</a:t>
            </a:r>
            <a:r>
              <a:rPr sz="1800"/>
              <a:t> </a:t>
            </a:r>
            <a:r>
              <a:rPr sz="1800"/>
              <a:t>метки</a:t>
            </a:r>
            <a:r>
              <a:rPr sz="1800"/>
              <a:t>. </a:t>
            </a:r>
            <a:r>
              <a:rPr sz="1800"/>
              <a:t>Например</a:t>
            </a:r>
            <a:r>
              <a:rPr sz="1800"/>
              <a:t>, </a:t>
            </a:r>
            <a:r>
              <a:rPr sz="1800"/>
              <a:t>картинка</a:t>
            </a:r>
            <a:r>
              <a:rPr sz="1800"/>
              <a:t> </a:t>
            </a:r>
            <a:r>
              <a:rPr sz="1800"/>
              <a:t>спереди</a:t>
            </a:r>
            <a:r>
              <a:rPr sz="1800"/>
              <a:t>.</a:t>
            </a:r>
          </a:p>
          <a:p>
            <a:pPr algn="l" indent="0" marL="0">
              <a:buNone/>
            </a:pPr>
            <a:r>
              <a:rPr sz="1800"/>
              <a:t>Помните</a:t>
            </a:r>
            <a:r>
              <a:rPr sz="1800"/>
              <a:t>: </a:t>
            </a:r>
            <a:r>
              <a:rPr sz="1800"/>
              <a:t>каждый</a:t>
            </a:r>
            <a:r>
              <a:rPr sz="1800"/>
              <a:t> </a:t>
            </a:r>
            <a:r>
              <a:rPr sz="1800"/>
              <a:t>ребёнок</a:t>
            </a:r>
            <a:r>
              <a:rPr sz="1800"/>
              <a:t> </a:t>
            </a:r>
            <a:r>
              <a:rPr sz="1800"/>
              <a:t>уникален</a:t>
            </a:r>
            <a:r>
              <a:rPr sz="1800"/>
              <a:t>. </a:t>
            </a:r>
            <a:r>
              <a:rPr sz="1800"/>
              <a:t>Кто</a:t>
            </a:r>
            <a:r>
              <a:rPr sz="1800"/>
              <a:t> – </a:t>
            </a:r>
            <a:r>
              <a:rPr sz="1800"/>
              <a:t>то</a:t>
            </a:r>
            <a:r>
              <a:rPr sz="1800"/>
              <a:t> </a:t>
            </a:r>
            <a:r>
              <a:rPr sz="1800"/>
              <a:t>справится</a:t>
            </a:r>
            <a:r>
              <a:rPr sz="1800"/>
              <a:t> </a:t>
            </a:r>
            <a:r>
              <a:rPr sz="1800"/>
              <a:t>в</a:t>
            </a:r>
            <a:r>
              <a:rPr sz="1800"/>
              <a:t> 2,5 </a:t>
            </a:r>
            <a:r>
              <a:rPr sz="1800"/>
              <a:t>года</a:t>
            </a:r>
            <a:r>
              <a:rPr sz="1800"/>
              <a:t>, </a:t>
            </a:r>
            <a:r>
              <a:rPr sz="1800"/>
              <a:t>а</a:t>
            </a:r>
            <a:r>
              <a:rPr sz="1800"/>
              <a:t> </a:t>
            </a:r>
            <a:r>
              <a:rPr sz="1800"/>
              <a:t>кому</a:t>
            </a:r>
            <a:r>
              <a:rPr sz="1800"/>
              <a:t> – </a:t>
            </a:r>
            <a:r>
              <a:rPr sz="1800"/>
              <a:t>то</a:t>
            </a:r>
            <a:r>
              <a:rPr sz="1800"/>
              <a:t> </a:t>
            </a:r>
            <a:r>
              <a:rPr sz="1800"/>
              <a:t>нужно</a:t>
            </a:r>
            <a:r>
              <a:rPr sz="1800"/>
              <a:t> </a:t>
            </a:r>
            <a:r>
              <a:rPr sz="1800"/>
              <a:t>больше</a:t>
            </a:r>
            <a:r>
              <a:rPr sz="1800"/>
              <a:t> </a:t>
            </a:r>
            <a:r>
              <a:rPr sz="1800"/>
              <a:t>времени</a:t>
            </a:r>
            <a:r>
              <a:rPr sz="1800"/>
              <a:t> </a:t>
            </a:r>
            <a:r>
              <a:rPr sz="1800"/>
              <a:t>до</a:t>
            </a:r>
            <a:r>
              <a:rPr sz="1800"/>
              <a:t> 4 </a:t>
            </a:r>
            <a:r>
              <a:rPr sz="1800"/>
              <a:t>лет</a:t>
            </a:r>
            <a:r>
              <a:rPr sz="1800"/>
              <a:t>. </a:t>
            </a:r>
          </a:p>
          <a:p>
            <a:pPr algn="l" indent="0" marL="0">
              <a:buNone/>
            </a:pPr>
            <a:r>
              <a:rPr sz="2800"/>
              <a:t>Ваша</a:t>
            </a:r>
            <a:r>
              <a:rPr sz="2800"/>
              <a:t> </a:t>
            </a:r>
            <a:r>
              <a:rPr sz="2800"/>
              <a:t>поддержка</a:t>
            </a:r>
            <a:r>
              <a:rPr sz="2800"/>
              <a:t> </a:t>
            </a:r>
            <a:r>
              <a:rPr sz="2800"/>
              <a:t>и</a:t>
            </a:r>
            <a:r>
              <a:rPr sz="2800"/>
              <a:t> </a:t>
            </a:r>
            <a:r>
              <a:rPr sz="2800"/>
              <a:t>вера</a:t>
            </a:r>
            <a:r>
              <a:rPr sz="2800"/>
              <a:t> </a:t>
            </a:r>
            <a:r>
              <a:rPr sz="2800"/>
              <a:t>в</a:t>
            </a:r>
            <a:r>
              <a:rPr sz="2800"/>
              <a:t> </a:t>
            </a:r>
            <a:r>
              <a:rPr sz="2800"/>
              <a:t>его</a:t>
            </a:r>
            <a:r>
              <a:rPr sz="2800"/>
              <a:t> </a:t>
            </a:r>
            <a:r>
              <a:rPr sz="2800"/>
              <a:t>силы</a:t>
            </a:r>
            <a:r>
              <a:rPr sz="2800"/>
              <a:t> – </a:t>
            </a:r>
            <a:r>
              <a:rPr sz="2800"/>
              <a:t>главный</a:t>
            </a:r>
            <a:r>
              <a:rPr sz="2800"/>
              <a:t> </a:t>
            </a:r>
            <a:r>
              <a:rPr sz="2800"/>
              <a:t>ключ</a:t>
            </a:r>
            <a:r>
              <a:rPr sz="2800"/>
              <a:t> </a:t>
            </a:r>
            <a:r>
              <a:rPr sz="2800"/>
              <a:t>к</a:t>
            </a:r>
            <a:r>
              <a:rPr sz="2800"/>
              <a:t> </a:t>
            </a:r>
            <a:r>
              <a:rPr sz="2800"/>
              <a:t>успеху</a:t>
            </a:r>
            <a:r>
              <a:rPr sz="2800"/>
              <a:t>.</a:t>
            </a:r>
          </a:p>
        </p:txBody>
      </p:sp>
    </p:spTree>
  </p:cSld>
</p:sld>
</file>

<file path=ppt/slides/slide2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91" name="GroupShape 19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2" name="Shape 19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193" name="Shape 193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</a:p>
        </p:txBody>
      </p:sp>
      <p:sp>
        <p:nvSpPr>
          <p:cNvPr hidden="false" id="194" name="Shape 194"/>
          <p:cNvSpPr txBox="true"/>
          <p:nvPr isPhoto="false"/>
        </p:nvSpPr>
        <p:spPr>
          <a:xfrm flipH="false" flipV="false" rot="0">
            <a:off x="981075" y="1174115"/>
            <a:ext cx="10264140" cy="2639695"/>
          </a:xfrm>
          <a:prstGeom prst="rect">
            <a:avLst/>
          </a:prstGeom>
          <a:noFill/>
        </p:spPr>
        <p:txBody>
          <a:bodyPr anchor="t" bIns="45720" lIns="91440" rIns="91440" tIns="45720" wrap="square">
            <a:noAutofit/>
          </a:bodyPr>
          <a:p>
            <a:pPr algn="l" indent="0" marL="0"/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Каждый ребенок способен в меру своих возможностей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развить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социально-бытовые навыки!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Верьте и помогайте детям в этом, подкрепляйте положительный результат и не ругайте за его отсутствие.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95" name="GroupShape 19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6" name="Shape 19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true"/>
              <a:t>Потешки в режимных моментах</a:t>
            </a:r>
          </a:p>
        </p:txBody>
      </p:sp>
      <p:sp>
        <p:nvSpPr>
          <p:cNvPr hidden="false" id="197" name="Shape 19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-342900" marL="342900">
              <a:buChar char="•"/>
            </a:pPr>
          </a:p>
        </p:txBody>
      </p:sp>
      <p:pic>
        <p:nvPicPr>
          <p:cNvPr hidden="false" id="199" name="Picture 19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3551582" y="1764970"/>
            <a:ext cx="5372540" cy="4132248"/>
          </a:xfrm>
          <a:prstGeom prst="rect">
            <a:avLst/>
          </a:prstGeom>
        </p:spPr>
      </p:pic>
    </p:spTree>
  </p:cSld>
</p:sld>
</file>

<file path=ppt/slides/slide2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00" name="GroupShape 20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1" name="Shape 20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</a:p>
        </p:txBody>
      </p:sp>
      <p:sp>
        <p:nvSpPr>
          <p:cNvPr hidden="false" id="202" name="Shape 20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 indent="0" marL="0">
              <a:buNone/>
            </a:pPr>
          </a:p>
          <a:p>
            <a:pPr algn="l" indent="0" marL="0">
              <a:buNone/>
            </a:pPr>
          </a:p>
          <a:p>
            <a:pPr algn="l" indent="0" marL="0">
              <a:buNone/>
            </a:pPr>
          </a:p>
          <a:p>
            <a:pPr algn="ctr" indent="0" marL="0">
              <a:buNone/>
            </a:pPr>
            <a:r>
              <a:rPr sz="5400"/>
              <a:t>СПАСИБО ЗА ВНИМАНИЕ!</a:t>
            </a:r>
            <a:endParaRPr sz="5400"/>
          </a:p>
        </p:txBody>
      </p:sp>
    </p:spTree>
  </p:cSld>
</p:sld>
</file>

<file path=ppt/theme/theme1.xml><?xml version="1.0" encoding="utf-8"?>
<a:theme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MyOffice-CoreFramework-iOS/40-1423.1132.10486.1056.1@7875681add7d56c228e5331fe7c51cf7b4fd13ed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2025-07-23T00:59:00Z</dcterms:created>
  <dcterms:modified xsi:type="dcterms:W3CDTF">2025-12-24T10:16:27Z</dcterms:modified>
</cp:coreProperties>
</file>